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6" r:id="rId5"/>
    <p:sldId id="267" r:id="rId6"/>
    <p:sldId id="265" r:id="rId7"/>
    <p:sldId id="264" r:id="rId8"/>
    <p:sldId id="263" r:id="rId9"/>
    <p:sldId id="261" r:id="rId10"/>
    <p:sldId id="260" r:id="rId11"/>
    <p:sldId id="268" r:id="rId12"/>
    <p:sldId id="270" r:id="rId13"/>
    <p:sldId id="269"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CE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724EC82D-7D79-46A3-B2A7-0687A9E8C1C5}" type="datetimeFigureOut">
              <a:rPr lang="es-ES" smtClean="0"/>
              <a:t>26/04/2024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5CB8F2F-0678-4C5C-BA79-3871821C64AB}" type="slidenum">
              <a:rPr lang="es-ES" smtClean="0"/>
              <a:t>‹Nº›</a:t>
            </a:fld>
            <a:endParaRPr lang="es-ES"/>
          </a:p>
        </p:txBody>
      </p:sp>
    </p:spTree>
    <p:extLst>
      <p:ext uri="{BB962C8B-B14F-4D97-AF65-F5344CB8AC3E}">
        <p14:creationId xmlns:p14="http://schemas.microsoft.com/office/powerpoint/2010/main" val="4242939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724EC82D-7D79-46A3-B2A7-0687A9E8C1C5}" type="datetimeFigureOut">
              <a:rPr lang="es-ES" smtClean="0"/>
              <a:t>26/04/2024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5CB8F2F-0678-4C5C-BA79-3871821C64AB}" type="slidenum">
              <a:rPr lang="es-ES" smtClean="0"/>
              <a:t>‹Nº›</a:t>
            </a:fld>
            <a:endParaRPr lang="es-ES"/>
          </a:p>
        </p:txBody>
      </p:sp>
    </p:spTree>
    <p:extLst>
      <p:ext uri="{BB962C8B-B14F-4D97-AF65-F5344CB8AC3E}">
        <p14:creationId xmlns:p14="http://schemas.microsoft.com/office/powerpoint/2010/main" val="927182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724EC82D-7D79-46A3-B2A7-0687A9E8C1C5}" type="datetimeFigureOut">
              <a:rPr lang="es-ES" smtClean="0"/>
              <a:t>26/04/2024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5CB8F2F-0678-4C5C-BA79-3871821C64AB}" type="slidenum">
              <a:rPr lang="es-ES" smtClean="0"/>
              <a:t>‹Nº›</a:t>
            </a:fld>
            <a:endParaRPr lang="es-ES"/>
          </a:p>
        </p:txBody>
      </p:sp>
    </p:spTree>
    <p:extLst>
      <p:ext uri="{BB962C8B-B14F-4D97-AF65-F5344CB8AC3E}">
        <p14:creationId xmlns:p14="http://schemas.microsoft.com/office/powerpoint/2010/main" val="137603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724EC82D-7D79-46A3-B2A7-0687A9E8C1C5}" type="datetimeFigureOut">
              <a:rPr lang="es-ES" smtClean="0"/>
              <a:t>26/04/2024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5CB8F2F-0678-4C5C-BA79-3871821C64AB}" type="slidenum">
              <a:rPr lang="es-ES" smtClean="0"/>
              <a:t>‹Nº›</a:t>
            </a:fld>
            <a:endParaRPr lang="es-ES"/>
          </a:p>
        </p:txBody>
      </p:sp>
    </p:spTree>
    <p:extLst>
      <p:ext uri="{BB962C8B-B14F-4D97-AF65-F5344CB8AC3E}">
        <p14:creationId xmlns:p14="http://schemas.microsoft.com/office/powerpoint/2010/main" val="3230881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724EC82D-7D79-46A3-B2A7-0687A9E8C1C5}" type="datetimeFigureOut">
              <a:rPr lang="es-ES" smtClean="0"/>
              <a:t>26/04/2024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5CB8F2F-0678-4C5C-BA79-3871821C64AB}" type="slidenum">
              <a:rPr lang="es-ES" smtClean="0"/>
              <a:t>‹Nº›</a:t>
            </a:fld>
            <a:endParaRPr lang="es-ES"/>
          </a:p>
        </p:txBody>
      </p:sp>
    </p:spTree>
    <p:extLst>
      <p:ext uri="{BB962C8B-B14F-4D97-AF65-F5344CB8AC3E}">
        <p14:creationId xmlns:p14="http://schemas.microsoft.com/office/powerpoint/2010/main" val="2859141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724EC82D-7D79-46A3-B2A7-0687A9E8C1C5}" type="datetimeFigureOut">
              <a:rPr lang="es-ES" smtClean="0"/>
              <a:t>26/04/2024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5CB8F2F-0678-4C5C-BA79-3871821C64AB}" type="slidenum">
              <a:rPr lang="es-ES" smtClean="0"/>
              <a:t>‹Nº›</a:t>
            </a:fld>
            <a:endParaRPr lang="es-ES"/>
          </a:p>
        </p:txBody>
      </p:sp>
    </p:spTree>
    <p:extLst>
      <p:ext uri="{BB962C8B-B14F-4D97-AF65-F5344CB8AC3E}">
        <p14:creationId xmlns:p14="http://schemas.microsoft.com/office/powerpoint/2010/main" val="1095940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724EC82D-7D79-46A3-B2A7-0687A9E8C1C5}" type="datetimeFigureOut">
              <a:rPr lang="es-ES" smtClean="0"/>
              <a:t>26/04/2024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5CB8F2F-0678-4C5C-BA79-3871821C64AB}" type="slidenum">
              <a:rPr lang="es-ES" smtClean="0"/>
              <a:t>‹Nº›</a:t>
            </a:fld>
            <a:endParaRPr lang="es-ES"/>
          </a:p>
        </p:txBody>
      </p:sp>
    </p:spTree>
    <p:extLst>
      <p:ext uri="{BB962C8B-B14F-4D97-AF65-F5344CB8AC3E}">
        <p14:creationId xmlns:p14="http://schemas.microsoft.com/office/powerpoint/2010/main" val="4046963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724EC82D-7D79-46A3-B2A7-0687A9E8C1C5}" type="datetimeFigureOut">
              <a:rPr lang="es-ES" smtClean="0"/>
              <a:t>26/04/2024</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5CB8F2F-0678-4C5C-BA79-3871821C64AB}" type="slidenum">
              <a:rPr lang="es-ES" smtClean="0"/>
              <a:t>‹Nº›</a:t>
            </a:fld>
            <a:endParaRPr lang="es-ES"/>
          </a:p>
        </p:txBody>
      </p:sp>
    </p:spTree>
    <p:extLst>
      <p:ext uri="{BB962C8B-B14F-4D97-AF65-F5344CB8AC3E}">
        <p14:creationId xmlns:p14="http://schemas.microsoft.com/office/powerpoint/2010/main" val="2712927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24EC82D-7D79-46A3-B2A7-0687A9E8C1C5}" type="datetimeFigureOut">
              <a:rPr lang="es-ES" smtClean="0"/>
              <a:t>26/04/2024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5CB8F2F-0678-4C5C-BA79-3871821C64AB}" type="slidenum">
              <a:rPr lang="es-ES" smtClean="0"/>
              <a:t>‹Nº›</a:t>
            </a:fld>
            <a:endParaRPr lang="es-ES"/>
          </a:p>
        </p:txBody>
      </p:sp>
    </p:spTree>
    <p:extLst>
      <p:ext uri="{BB962C8B-B14F-4D97-AF65-F5344CB8AC3E}">
        <p14:creationId xmlns:p14="http://schemas.microsoft.com/office/powerpoint/2010/main" val="1366109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724EC82D-7D79-46A3-B2A7-0687A9E8C1C5}" type="datetimeFigureOut">
              <a:rPr lang="es-ES" smtClean="0"/>
              <a:t>26/04/2024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5CB8F2F-0678-4C5C-BA79-3871821C64AB}" type="slidenum">
              <a:rPr lang="es-ES" smtClean="0"/>
              <a:t>‹Nº›</a:t>
            </a:fld>
            <a:endParaRPr lang="es-ES"/>
          </a:p>
        </p:txBody>
      </p:sp>
    </p:spTree>
    <p:extLst>
      <p:ext uri="{BB962C8B-B14F-4D97-AF65-F5344CB8AC3E}">
        <p14:creationId xmlns:p14="http://schemas.microsoft.com/office/powerpoint/2010/main" val="1696420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724EC82D-7D79-46A3-B2A7-0687A9E8C1C5}" type="datetimeFigureOut">
              <a:rPr lang="es-ES" smtClean="0"/>
              <a:t>26/04/2024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5CB8F2F-0678-4C5C-BA79-3871821C64AB}" type="slidenum">
              <a:rPr lang="es-ES" smtClean="0"/>
              <a:t>‹Nº›</a:t>
            </a:fld>
            <a:endParaRPr lang="es-ES"/>
          </a:p>
        </p:txBody>
      </p:sp>
    </p:spTree>
    <p:extLst>
      <p:ext uri="{BB962C8B-B14F-4D97-AF65-F5344CB8AC3E}">
        <p14:creationId xmlns:p14="http://schemas.microsoft.com/office/powerpoint/2010/main" val="1662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EC82D-7D79-46A3-B2A7-0687A9E8C1C5}" type="datetimeFigureOut">
              <a:rPr lang="es-ES" smtClean="0"/>
              <a:t>26/04/2024</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B8F2F-0678-4C5C-BA79-3871821C64AB}" type="slidenum">
              <a:rPr lang="es-ES" smtClean="0"/>
              <a:t>‹Nº›</a:t>
            </a:fld>
            <a:endParaRPr lang="es-ES"/>
          </a:p>
        </p:txBody>
      </p:sp>
    </p:spTree>
    <p:extLst>
      <p:ext uri="{BB962C8B-B14F-4D97-AF65-F5344CB8AC3E}">
        <p14:creationId xmlns:p14="http://schemas.microsoft.com/office/powerpoint/2010/main" val="1571224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6354" t="17089" r="27976" b="18942"/>
          <a:stretch/>
        </p:blipFill>
        <p:spPr>
          <a:xfrm>
            <a:off x="7335078" y="287381"/>
            <a:ext cx="4412785" cy="6185780"/>
          </a:xfrm>
          <a:prstGeom prst="rect">
            <a:avLst/>
          </a:prstGeom>
        </p:spPr>
      </p:pic>
      <p:sp>
        <p:nvSpPr>
          <p:cNvPr id="5" name="Rectángulo 4"/>
          <p:cNvSpPr/>
          <p:nvPr/>
        </p:nvSpPr>
        <p:spPr>
          <a:xfrm>
            <a:off x="536713" y="655983"/>
            <a:ext cx="4572000" cy="2057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smtClean="0"/>
              <a:t>Resumen resultados anuales Edeka 2023.</a:t>
            </a:r>
            <a:endParaRPr lang="es-ES" sz="4000" b="1" dirty="0"/>
          </a:p>
        </p:txBody>
      </p:sp>
      <p:sp>
        <p:nvSpPr>
          <p:cNvPr id="6" name="Rectángulo 5"/>
          <p:cNvSpPr/>
          <p:nvPr/>
        </p:nvSpPr>
        <p:spPr>
          <a:xfrm>
            <a:off x="635726" y="2526148"/>
            <a:ext cx="4162697" cy="374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rgbClr val="FF0000"/>
                </a:solidFill>
              </a:rPr>
              <a:t>Desarrollos del líder del mercado alemán en un año marcado por la inflación.</a:t>
            </a:r>
            <a:endParaRPr lang="es-ES" b="1" dirty="0">
              <a:solidFill>
                <a:srgbClr val="FF0000"/>
              </a:solidFill>
            </a:endParaRPr>
          </a:p>
        </p:txBody>
      </p:sp>
      <p:sp>
        <p:nvSpPr>
          <p:cNvPr id="7" name="Rectángulo 6"/>
          <p:cNvSpPr/>
          <p:nvPr/>
        </p:nvSpPr>
        <p:spPr>
          <a:xfrm>
            <a:off x="1193074" y="3143794"/>
            <a:ext cx="2760617" cy="670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t>Grocery-retail.com</a:t>
            </a:r>
          </a:p>
          <a:p>
            <a:pPr algn="ctr"/>
            <a:r>
              <a:rPr lang="es-ES" b="1" dirty="0" smtClean="0"/>
              <a:t>26 abril 2024</a:t>
            </a:r>
            <a:endParaRPr lang="es-ES" b="1" dirty="0"/>
          </a:p>
        </p:txBody>
      </p:sp>
    </p:spTree>
    <p:extLst>
      <p:ext uri="{BB962C8B-B14F-4D97-AF65-F5344CB8AC3E}">
        <p14:creationId xmlns:p14="http://schemas.microsoft.com/office/powerpoint/2010/main" val="254495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760" y="6482080"/>
            <a:ext cx="93472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 name="Imagen 3"/>
          <p:cNvPicPr>
            <a:picLocks noChangeAspect="1"/>
          </p:cNvPicPr>
          <p:nvPr/>
        </p:nvPicPr>
        <p:blipFill rotWithShape="1">
          <a:blip r:embed="rId2"/>
          <a:srcRect t="24873" b="25033"/>
          <a:stretch/>
        </p:blipFill>
        <p:spPr>
          <a:xfrm>
            <a:off x="11129027" y="206081"/>
            <a:ext cx="923636" cy="389036"/>
          </a:xfrm>
          <a:prstGeom prst="rect">
            <a:avLst/>
          </a:prstGeom>
        </p:spPr>
      </p:pic>
      <p:sp>
        <p:nvSpPr>
          <p:cNvPr id="9" name="Rectángulo 8"/>
          <p:cNvSpPr/>
          <p:nvPr/>
        </p:nvSpPr>
        <p:spPr>
          <a:xfrm>
            <a:off x="182880" y="6574536"/>
            <a:ext cx="1682496"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rgbClr val="002060"/>
                </a:solidFill>
              </a:rPr>
              <a:t>Abril 2023</a:t>
            </a:r>
            <a:endParaRPr lang="es-ES" sz="1600" dirty="0">
              <a:solidFill>
                <a:srgbClr val="002060"/>
              </a:solidFill>
            </a:endParaRPr>
          </a:p>
        </p:txBody>
      </p:sp>
      <p:sp>
        <p:nvSpPr>
          <p:cNvPr id="5" name="Rectángulo 4"/>
          <p:cNvSpPr/>
          <p:nvPr/>
        </p:nvSpPr>
        <p:spPr>
          <a:xfrm>
            <a:off x="252549" y="29028"/>
            <a:ext cx="5930537" cy="478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002060"/>
                </a:solidFill>
              </a:rPr>
              <a:t>EDEKA en cifras</a:t>
            </a:r>
            <a:endParaRPr lang="es-ES" sz="2800" b="1" dirty="0">
              <a:solidFill>
                <a:srgbClr val="002060"/>
              </a:solidFill>
            </a:endParaRPr>
          </a:p>
        </p:txBody>
      </p:sp>
      <p:sp>
        <p:nvSpPr>
          <p:cNvPr id="3" name="Rectángulo 2"/>
          <p:cNvSpPr/>
          <p:nvPr/>
        </p:nvSpPr>
        <p:spPr>
          <a:xfrm>
            <a:off x="235131" y="575360"/>
            <a:ext cx="6096000" cy="923330"/>
          </a:xfrm>
          <a:prstGeom prst="rect">
            <a:avLst/>
          </a:prstGeom>
        </p:spPr>
        <p:txBody>
          <a:bodyPr>
            <a:spAutoFit/>
          </a:bodyPr>
          <a:lstStyle/>
          <a:p>
            <a:r>
              <a:rPr lang="es-ES" b="1" dirty="0" smtClean="0"/>
              <a:t>Fortalezas </a:t>
            </a:r>
            <a:r>
              <a:rPr lang="es-ES" b="1" dirty="0"/>
              <a:t>que diferencian a EDEKA del resto</a:t>
            </a:r>
          </a:p>
          <a:p>
            <a:r>
              <a:rPr lang="es-ES" b="1" dirty="0" smtClean="0"/>
              <a:t>Competencia:  </a:t>
            </a:r>
            <a:r>
              <a:rPr lang="es-ES" b="1" dirty="0"/>
              <a:t>experiencia de </a:t>
            </a:r>
            <a:r>
              <a:rPr lang="es-ES" b="1" dirty="0" smtClean="0"/>
              <a:t>compra, variedad</a:t>
            </a:r>
            <a:r>
              <a:rPr lang="es-ES" b="1" dirty="0"/>
              <a:t>, </a:t>
            </a:r>
            <a:r>
              <a:rPr lang="es-ES" b="1" dirty="0" smtClean="0"/>
              <a:t> marca propia, servicio </a:t>
            </a:r>
            <a:r>
              <a:rPr lang="es-ES" b="1" dirty="0"/>
              <a:t>y asesoramiento personalizado.</a:t>
            </a:r>
          </a:p>
        </p:txBody>
      </p:sp>
      <p:pic>
        <p:nvPicPr>
          <p:cNvPr id="6" name="Imagen 5"/>
          <p:cNvPicPr>
            <a:picLocks noChangeAspect="1"/>
          </p:cNvPicPr>
          <p:nvPr/>
        </p:nvPicPr>
        <p:blipFill rotWithShape="1">
          <a:blip r:embed="rId3"/>
          <a:srcRect l="5653" t="68247" r="78024" b="18506"/>
          <a:stretch/>
        </p:blipFill>
        <p:spPr>
          <a:xfrm>
            <a:off x="579120" y="1908191"/>
            <a:ext cx="2309582" cy="1054374"/>
          </a:xfrm>
          <a:prstGeom prst="rect">
            <a:avLst/>
          </a:prstGeom>
        </p:spPr>
      </p:pic>
      <p:sp>
        <p:nvSpPr>
          <p:cNvPr id="7" name="Rectángulo 6"/>
          <p:cNvSpPr/>
          <p:nvPr/>
        </p:nvSpPr>
        <p:spPr>
          <a:xfrm>
            <a:off x="645340" y="3372066"/>
            <a:ext cx="2177142" cy="496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Ventas de franquiciados en 2023</a:t>
            </a:r>
            <a:endParaRPr lang="es-ES" b="1" dirty="0">
              <a:solidFill>
                <a:schemeClr val="tx1"/>
              </a:solidFill>
            </a:endParaRPr>
          </a:p>
        </p:txBody>
      </p:sp>
      <p:sp>
        <p:nvSpPr>
          <p:cNvPr id="8" name="Rectángulo 7"/>
          <p:cNvSpPr/>
          <p:nvPr/>
        </p:nvSpPr>
        <p:spPr>
          <a:xfrm>
            <a:off x="4079784" y="1695468"/>
            <a:ext cx="2255520" cy="792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smtClean="0">
                <a:solidFill>
                  <a:schemeClr val="tx1"/>
                </a:solidFill>
              </a:rPr>
              <a:t>223.000</a:t>
            </a:r>
          </a:p>
          <a:p>
            <a:pPr algn="ctr"/>
            <a:r>
              <a:rPr lang="es-ES" b="1" dirty="0" smtClean="0">
                <a:solidFill>
                  <a:schemeClr val="tx1"/>
                </a:solidFill>
              </a:rPr>
              <a:t>Empleados en las franquicias</a:t>
            </a:r>
            <a:endParaRPr lang="es-ES" b="1" dirty="0">
              <a:solidFill>
                <a:schemeClr val="tx1"/>
              </a:solidFill>
            </a:endParaRPr>
          </a:p>
        </p:txBody>
      </p:sp>
      <p:sp>
        <p:nvSpPr>
          <p:cNvPr id="10" name="Rectángulo 9"/>
          <p:cNvSpPr/>
          <p:nvPr/>
        </p:nvSpPr>
        <p:spPr>
          <a:xfrm>
            <a:off x="5830389" y="508000"/>
            <a:ext cx="6096000" cy="1077218"/>
          </a:xfrm>
          <a:prstGeom prst="rect">
            <a:avLst/>
          </a:prstGeom>
        </p:spPr>
        <p:txBody>
          <a:bodyPr>
            <a:spAutoFit/>
          </a:bodyPr>
          <a:lstStyle/>
          <a:p>
            <a:pPr algn="ctr"/>
            <a:r>
              <a:rPr lang="es-ES" sz="2800" b="1" dirty="0"/>
              <a:t>3.400 </a:t>
            </a:r>
            <a:r>
              <a:rPr lang="es-ES" sz="2800" b="1" dirty="0" smtClean="0"/>
              <a:t>emprendedores</a:t>
            </a:r>
          </a:p>
          <a:p>
            <a:pPr algn="ctr"/>
            <a:r>
              <a:rPr lang="es-ES" dirty="0" smtClean="0"/>
              <a:t> </a:t>
            </a:r>
            <a:r>
              <a:rPr lang="es-ES" dirty="0"/>
              <a:t>poseen la mayor proporción del total de </a:t>
            </a:r>
          </a:p>
          <a:p>
            <a:pPr algn="ctr"/>
            <a:r>
              <a:rPr lang="es-ES" dirty="0"/>
              <a:t>ventas </a:t>
            </a:r>
            <a:r>
              <a:rPr lang="es-ES" dirty="0" smtClean="0"/>
              <a:t>en </a:t>
            </a:r>
            <a:r>
              <a:rPr lang="es-ES" dirty="0"/>
              <a:t>el Grupo </a:t>
            </a:r>
            <a:r>
              <a:rPr lang="es-ES" dirty="0" smtClean="0"/>
              <a:t>EDEKA</a:t>
            </a:r>
            <a:endParaRPr lang="es-ES" dirty="0"/>
          </a:p>
        </p:txBody>
      </p:sp>
      <p:sp>
        <p:nvSpPr>
          <p:cNvPr id="11" name="Rectángulo 10"/>
          <p:cNvSpPr/>
          <p:nvPr/>
        </p:nvSpPr>
        <p:spPr>
          <a:xfrm>
            <a:off x="5804263" y="4428308"/>
            <a:ext cx="2255520" cy="792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smtClean="0">
                <a:solidFill>
                  <a:schemeClr val="tx1"/>
                </a:solidFill>
              </a:rPr>
              <a:t>8,5€ bn</a:t>
            </a:r>
          </a:p>
        </p:txBody>
      </p:sp>
      <p:sp>
        <p:nvSpPr>
          <p:cNvPr id="12" name="Rectángulo 11"/>
          <p:cNvSpPr/>
          <p:nvPr/>
        </p:nvSpPr>
        <p:spPr>
          <a:xfrm>
            <a:off x="6331131" y="5164183"/>
            <a:ext cx="1175658" cy="4005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+4,3%</a:t>
            </a:r>
            <a:endParaRPr lang="es-ES" b="1" dirty="0">
              <a:solidFill>
                <a:schemeClr val="tx1"/>
              </a:solidFill>
            </a:endParaRPr>
          </a:p>
        </p:txBody>
      </p:sp>
      <p:sp>
        <p:nvSpPr>
          <p:cNvPr id="13" name="Rectángulo 12"/>
          <p:cNvSpPr/>
          <p:nvPr/>
        </p:nvSpPr>
        <p:spPr>
          <a:xfrm>
            <a:off x="5830389" y="5708468"/>
            <a:ext cx="2177142" cy="496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Ventas canal Cash&amp;carry 2023</a:t>
            </a:r>
            <a:endParaRPr lang="es-ES" b="1" dirty="0">
              <a:solidFill>
                <a:schemeClr val="tx1"/>
              </a:solidFill>
            </a:endParaRPr>
          </a:p>
        </p:txBody>
      </p:sp>
      <p:sp>
        <p:nvSpPr>
          <p:cNvPr id="14" name="Rectángulo 13"/>
          <p:cNvSpPr/>
          <p:nvPr/>
        </p:nvSpPr>
        <p:spPr>
          <a:xfrm>
            <a:off x="9670869" y="1769380"/>
            <a:ext cx="2255520" cy="792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smtClean="0">
                <a:solidFill>
                  <a:schemeClr val="tx1"/>
                </a:solidFill>
              </a:rPr>
              <a:t>133</a:t>
            </a:r>
          </a:p>
        </p:txBody>
      </p:sp>
      <p:sp>
        <p:nvSpPr>
          <p:cNvPr id="15" name="Rectángulo 14"/>
          <p:cNvSpPr/>
          <p:nvPr/>
        </p:nvSpPr>
        <p:spPr>
          <a:xfrm>
            <a:off x="9670869" y="2463810"/>
            <a:ext cx="2177142" cy="496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Aperturas en 2023</a:t>
            </a:r>
            <a:endParaRPr lang="es-ES" b="1" dirty="0">
              <a:solidFill>
                <a:schemeClr val="tx1"/>
              </a:solidFill>
            </a:endParaRPr>
          </a:p>
        </p:txBody>
      </p:sp>
      <p:sp>
        <p:nvSpPr>
          <p:cNvPr id="16" name="Rectángulo 15"/>
          <p:cNvSpPr/>
          <p:nvPr/>
        </p:nvSpPr>
        <p:spPr>
          <a:xfrm>
            <a:off x="9100458" y="3712890"/>
            <a:ext cx="2255520" cy="792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smtClean="0">
                <a:solidFill>
                  <a:schemeClr val="tx1"/>
                </a:solidFill>
              </a:rPr>
              <a:t>6.699</a:t>
            </a:r>
          </a:p>
        </p:txBody>
      </p:sp>
      <p:sp>
        <p:nvSpPr>
          <p:cNvPr id="17" name="Rectángulo 16"/>
          <p:cNvSpPr/>
          <p:nvPr/>
        </p:nvSpPr>
        <p:spPr>
          <a:xfrm>
            <a:off x="9065625" y="4328159"/>
            <a:ext cx="2177142" cy="496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Puntos de venta EDEKA en Alemania</a:t>
            </a:r>
            <a:endParaRPr lang="es-ES" b="1" dirty="0">
              <a:solidFill>
                <a:schemeClr val="tx1"/>
              </a:solidFill>
            </a:endParaRPr>
          </a:p>
        </p:txBody>
      </p:sp>
      <p:sp>
        <p:nvSpPr>
          <p:cNvPr id="18" name="Rectángulo 17"/>
          <p:cNvSpPr/>
          <p:nvPr/>
        </p:nvSpPr>
        <p:spPr>
          <a:xfrm>
            <a:off x="3389813" y="5259973"/>
            <a:ext cx="2177142" cy="496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Puntos de venta EDEKA+NETTO</a:t>
            </a:r>
            <a:endParaRPr lang="es-ES" b="1" dirty="0">
              <a:solidFill>
                <a:schemeClr val="tx1"/>
              </a:solidFill>
            </a:endParaRPr>
          </a:p>
        </p:txBody>
      </p:sp>
      <p:sp>
        <p:nvSpPr>
          <p:cNvPr id="21" name="Rectángulo 20"/>
          <p:cNvSpPr/>
          <p:nvPr/>
        </p:nvSpPr>
        <p:spPr>
          <a:xfrm>
            <a:off x="3290693" y="4475013"/>
            <a:ext cx="2255520" cy="792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smtClean="0">
                <a:solidFill>
                  <a:schemeClr val="tx1"/>
                </a:solidFill>
              </a:rPr>
              <a:t>11.048</a:t>
            </a:r>
          </a:p>
        </p:txBody>
      </p:sp>
      <p:pic>
        <p:nvPicPr>
          <p:cNvPr id="22" name="Imagen 21"/>
          <p:cNvPicPr>
            <a:picLocks noChangeAspect="1"/>
          </p:cNvPicPr>
          <p:nvPr/>
        </p:nvPicPr>
        <p:blipFill>
          <a:blip r:embed="rId4"/>
          <a:stretch>
            <a:fillRect/>
          </a:stretch>
        </p:blipFill>
        <p:spPr>
          <a:xfrm>
            <a:off x="8717201" y="4926942"/>
            <a:ext cx="2873990" cy="1824310"/>
          </a:xfrm>
          <a:prstGeom prst="rect">
            <a:avLst/>
          </a:prstGeom>
          <a:ln w="19050">
            <a:solidFill>
              <a:schemeClr val="tx1"/>
            </a:solidFill>
          </a:ln>
        </p:spPr>
      </p:pic>
      <p:pic>
        <p:nvPicPr>
          <p:cNvPr id="23" name="Imagen 22"/>
          <p:cNvPicPr>
            <a:picLocks noChangeAspect="1"/>
          </p:cNvPicPr>
          <p:nvPr/>
        </p:nvPicPr>
        <p:blipFill>
          <a:blip r:embed="rId5"/>
          <a:stretch>
            <a:fillRect/>
          </a:stretch>
        </p:blipFill>
        <p:spPr>
          <a:xfrm>
            <a:off x="4079784" y="2681917"/>
            <a:ext cx="2350407" cy="1552421"/>
          </a:xfrm>
          <a:prstGeom prst="rect">
            <a:avLst/>
          </a:prstGeom>
          <a:ln w="19050">
            <a:solidFill>
              <a:schemeClr val="tx1"/>
            </a:solidFill>
          </a:ln>
        </p:spPr>
      </p:pic>
      <p:pic>
        <p:nvPicPr>
          <p:cNvPr id="24" name="Imagen 23"/>
          <p:cNvPicPr>
            <a:picLocks noChangeAspect="1"/>
          </p:cNvPicPr>
          <p:nvPr/>
        </p:nvPicPr>
        <p:blipFill>
          <a:blip r:embed="rId6"/>
          <a:stretch>
            <a:fillRect/>
          </a:stretch>
        </p:blipFill>
        <p:spPr>
          <a:xfrm>
            <a:off x="264313" y="4505370"/>
            <a:ext cx="3200934" cy="1799636"/>
          </a:xfrm>
          <a:prstGeom prst="rect">
            <a:avLst/>
          </a:prstGeom>
          <a:ln w="19050">
            <a:solidFill>
              <a:schemeClr val="tx1"/>
            </a:solidFill>
          </a:ln>
        </p:spPr>
      </p:pic>
      <p:pic>
        <p:nvPicPr>
          <p:cNvPr id="25" name="Imagen 24"/>
          <p:cNvPicPr>
            <a:picLocks noChangeAspect="1"/>
          </p:cNvPicPr>
          <p:nvPr/>
        </p:nvPicPr>
        <p:blipFill>
          <a:blip r:embed="rId7"/>
          <a:stretch>
            <a:fillRect/>
          </a:stretch>
        </p:blipFill>
        <p:spPr>
          <a:xfrm>
            <a:off x="6732466" y="1886568"/>
            <a:ext cx="3031117" cy="1875827"/>
          </a:xfrm>
          <a:prstGeom prst="rect">
            <a:avLst/>
          </a:prstGeom>
          <a:ln w="19050">
            <a:solidFill>
              <a:schemeClr val="tx1"/>
            </a:solidFill>
          </a:ln>
        </p:spPr>
      </p:pic>
    </p:spTree>
    <p:extLst>
      <p:ext uri="{BB962C8B-B14F-4D97-AF65-F5344CB8AC3E}">
        <p14:creationId xmlns:p14="http://schemas.microsoft.com/office/powerpoint/2010/main" val="3323973895"/>
      </p:ext>
    </p:extLst>
  </p:cSld>
  <p:clrMapOvr>
    <a:masterClrMapping/>
  </p:clrMapOvr>
  <mc:AlternateContent xmlns:mc="http://schemas.openxmlformats.org/markup-compatibility/2006" xmlns:p14="http://schemas.microsoft.com/office/powerpoint/2010/main">
    <mc:Choice Requires="p14">
      <p:transition spd="slow" p14:dur="2000" advTm="39406"/>
    </mc:Choice>
    <mc:Fallback xmlns="">
      <p:transition spd="slow" advTm="3940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760" y="6482080"/>
            <a:ext cx="93472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p:cNvSpPr/>
          <p:nvPr/>
        </p:nvSpPr>
        <p:spPr>
          <a:xfrm>
            <a:off x="182880" y="6574536"/>
            <a:ext cx="1682496"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rgbClr val="002060"/>
                </a:solidFill>
              </a:rPr>
              <a:t>Abril 2023</a:t>
            </a:r>
            <a:endParaRPr lang="es-ES" sz="1600" dirty="0">
              <a:solidFill>
                <a:srgbClr val="002060"/>
              </a:solidFill>
            </a:endParaRPr>
          </a:p>
        </p:txBody>
      </p:sp>
      <p:sp>
        <p:nvSpPr>
          <p:cNvPr id="5" name="Rectángulo 4"/>
          <p:cNvSpPr/>
          <p:nvPr/>
        </p:nvSpPr>
        <p:spPr>
          <a:xfrm>
            <a:off x="252549" y="29028"/>
            <a:ext cx="5930537" cy="478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002060"/>
                </a:solidFill>
              </a:rPr>
              <a:t>Netto Marken Discount</a:t>
            </a:r>
            <a:endParaRPr lang="es-ES" sz="2800" b="1" dirty="0">
              <a:solidFill>
                <a:srgbClr val="002060"/>
              </a:solidFill>
            </a:endParaRPr>
          </a:p>
        </p:txBody>
      </p:sp>
      <p:pic>
        <p:nvPicPr>
          <p:cNvPr id="3" name="Imagen 2"/>
          <p:cNvPicPr>
            <a:picLocks noChangeAspect="1"/>
          </p:cNvPicPr>
          <p:nvPr/>
        </p:nvPicPr>
        <p:blipFill>
          <a:blip r:embed="rId2"/>
          <a:stretch>
            <a:fillRect/>
          </a:stretch>
        </p:blipFill>
        <p:spPr>
          <a:xfrm>
            <a:off x="5394959" y="142952"/>
            <a:ext cx="6021310" cy="3740739"/>
          </a:xfrm>
          <a:prstGeom prst="rect">
            <a:avLst/>
          </a:prstGeom>
          <a:ln w="19050">
            <a:solidFill>
              <a:schemeClr val="tx1"/>
            </a:solidFill>
          </a:ln>
        </p:spPr>
      </p:pic>
      <p:sp>
        <p:nvSpPr>
          <p:cNvPr id="6" name="Rectángulo 5"/>
          <p:cNvSpPr/>
          <p:nvPr/>
        </p:nvSpPr>
        <p:spPr>
          <a:xfrm>
            <a:off x="388074" y="840768"/>
            <a:ext cx="1762943" cy="954107"/>
          </a:xfrm>
          <a:prstGeom prst="rect">
            <a:avLst/>
          </a:prstGeom>
        </p:spPr>
        <p:txBody>
          <a:bodyPr wrap="square">
            <a:spAutoFit/>
          </a:bodyPr>
          <a:lstStyle/>
          <a:p>
            <a:pPr algn="ctr"/>
            <a:r>
              <a:rPr lang="es-ES" sz="2800" b="1" dirty="0" smtClean="0"/>
              <a:t>17,1€ </a:t>
            </a:r>
            <a:r>
              <a:rPr lang="es-ES" sz="2800" b="1" dirty="0"/>
              <a:t>mil millones </a:t>
            </a:r>
          </a:p>
        </p:txBody>
      </p:sp>
      <p:sp>
        <p:nvSpPr>
          <p:cNvPr id="10" name="Rectángulo 9"/>
          <p:cNvSpPr/>
          <p:nvPr/>
        </p:nvSpPr>
        <p:spPr>
          <a:xfrm>
            <a:off x="180974" y="1708729"/>
            <a:ext cx="2177142" cy="496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Ventas en 2023</a:t>
            </a:r>
            <a:endParaRPr lang="es-ES" b="1" dirty="0">
              <a:solidFill>
                <a:schemeClr val="tx1"/>
              </a:solidFill>
            </a:endParaRPr>
          </a:p>
        </p:txBody>
      </p:sp>
      <p:sp>
        <p:nvSpPr>
          <p:cNvPr id="11" name="Rectángulo 10"/>
          <p:cNvSpPr/>
          <p:nvPr/>
        </p:nvSpPr>
        <p:spPr>
          <a:xfrm>
            <a:off x="3217817" y="794601"/>
            <a:ext cx="1762943" cy="523220"/>
          </a:xfrm>
          <a:prstGeom prst="rect">
            <a:avLst/>
          </a:prstGeom>
        </p:spPr>
        <p:txBody>
          <a:bodyPr wrap="square">
            <a:spAutoFit/>
          </a:bodyPr>
          <a:lstStyle/>
          <a:p>
            <a:pPr algn="ctr"/>
            <a:r>
              <a:rPr lang="es-ES" sz="2800" b="1" dirty="0" smtClean="0"/>
              <a:t>87.300</a:t>
            </a:r>
            <a:endParaRPr lang="es-ES" sz="2800" b="1" dirty="0"/>
          </a:p>
        </p:txBody>
      </p:sp>
      <p:sp>
        <p:nvSpPr>
          <p:cNvPr id="12" name="Rectángulo 11"/>
          <p:cNvSpPr/>
          <p:nvPr/>
        </p:nvSpPr>
        <p:spPr>
          <a:xfrm>
            <a:off x="3063952" y="1194038"/>
            <a:ext cx="2177142" cy="496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Empleados</a:t>
            </a:r>
            <a:endParaRPr lang="es-ES" b="1" dirty="0">
              <a:solidFill>
                <a:schemeClr val="tx1"/>
              </a:solidFill>
            </a:endParaRPr>
          </a:p>
        </p:txBody>
      </p:sp>
      <p:pic>
        <p:nvPicPr>
          <p:cNvPr id="8" name="Imagen 7"/>
          <p:cNvPicPr>
            <a:picLocks noChangeAspect="1"/>
          </p:cNvPicPr>
          <p:nvPr/>
        </p:nvPicPr>
        <p:blipFill rotWithShape="1">
          <a:blip r:embed="rId3"/>
          <a:srcRect l="10644" t="60603" r="74684" b="15373"/>
          <a:stretch/>
        </p:blipFill>
        <p:spPr>
          <a:xfrm>
            <a:off x="496388" y="2233603"/>
            <a:ext cx="1654629" cy="1524001"/>
          </a:xfrm>
          <a:prstGeom prst="rect">
            <a:avLst/>
          </a:prstGeom>
        </p:spPr>
      </p:pic>
      <p:sp>
        <p:nvSpPr>
          <p:cNvPr id="13" name="Rectángulo 12"/>
          <p:cNvSpPr/>
          <p:nvPr/>
        </p:nvSpPr>
        <p:spPr>
          <a:xfrm>
            <a:off x="114084" y="3608407"/>
            <a:ext cx="2177142" cy="496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Tiendas</a:t>
            </a:r>
            <a:endParaRPr lang="es-ES" b="1" dirty="0">
              <a:solidFill>
                <a:schemeClr val="tx1"/>
              </a:solidFill>
            </a:endParaRPr>
          </a:p>
        </p:txBody>
      </p:sp>
      <p:sp>
        <p:nvSpPr>
          <p:cNvPr id="14" name="Rectángulo 13"/>
          <p:cNvSpPr/>
          <p:nvPr/>
        </p:nvSpPr>
        <p:spPr>
          <a:xfrm>
            <a:off x="1088116" y="3523510"/>
            <a:ext cx="539932" cy="117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p:cNvPicPr>
            <a:picLocks noChangeAspect="1"/>
          </p:cNvPicPr>
          <p:nvPr/>
        </p:nvPicPr>
        <p:blipFill rotWithShape="1">
          <a:blip r:embed="rId4"/>
          <a:srcRect l="27160" t="14114" r="55941" b="57225"/>
          <a:stretch/>
        </p:blipFill>
        <p:spPr>
          <a:xfrm>
            <a:off x="2980424" y="2062780"/>
            <a:ext cx="1880272" cy="1793821"/>
          </a:xfrm>
          <a:prstGeom prst="rect">
            <a:avLst/>
          </a:prstGeom>
        </p:spPr>
      </p:pic>
      <p:pic>
        <p:nvPicPr>
          <p:cNvPr id="16" name="Imagen 15"/>
          <p:cNvPicPr>
            <a:picLocks noChangeAspect="1"/>
          </p:cNvPicPr>
          <p:nvPr/>
        </p:nvPicPr>
        <p:blipFill rotWithShape="1">
          <a:blip r:embed="rId4"/>
          <a:srcRect l="47137" t="14640" r="12328" b="44416"/>
          <a:stretch/>
        </p:blipFill>
        <p:spPr>
          <a:xfrm>
            <a:off x="496388" y="4172159"/>
            <a:ext cx="4014652" cy="2281053"/>
          </a:xfrm>
          <a:prstGeom prst="rect">
            <a:avLst/>
          </a:prstGeom>
          <a:ln w="19050">
            <a:solidFill>
              <a:schemeClr val="tx1"/>
            </a:solidFill>
          </a:ln>
        </p:spPr>
      </p:pic>
      <p:sp>
        <p:nvSpPr>
          <p:cNvPr id="17" name="Rectángulo 16"/>
          <p:cNvSpPr/>
          <p:nvPr/>
        </p:nvSpPr>
        <p:spPr>
          <a:xfrm>
            <a:off x="4940259" y="4197252"/>
            <a:ext cx="6930710" cy="2308324"/>
          </a:xfrm>
          <a:prstGeom prst="rect">
            <a:avLst/>
          </a:prstGeom>
          <a:solidFill>
            <a:schemeClr val="bg1">
              <a:lumMod val="95000"/>
            </a:schemeClr>
          </a:solidFill>
          <a:ln>
            <a:solidFill>
              <a:schemeClr val="tx1"/>
            </a:solidFill>
          </a:ln>
        </p:spPr>
        <p:txBody>
          <a:bodyPr wrap="square">
            <a:spAutoFit/>
          </a:bodyPr>
          <a:lstStyle/>
          <a:p>
            <a:r>
              <a:rPr lang="es-ES" dirty="0"/>
              <a:t>A lo largo de 2023, se abrieron 116 nuevas </a:t>
            </a:r>
            <a:r>
              <a:rPr lang="es-ES" dirty="0" smtClean="0"/>
              <a:t>tiendas y </a:t>
            </a:r>
            <a:r>
              <a:rPr lang="es-ES" dirty="0"/>
              <a:t>modernizado 450 locales. </a:t>
            </a:r>
            <a:r>
              <a:rPr lang="es-ES" dirty="0" smtClean="0"/>
              <a:t>Netto continuó </a:t>
            </a:r>
            <a:r>
              <a:rPr lang="es-ES" dirty="0"/>
              <a:t>así su curso de expansión para </a:t>
            </a:r>
            <a:r>
              <a:rPr lang="es-ES" dirty="0" smtClean="0"/>
              <a:t>expandirse y </a:t>
            </a:r>
            <a:r>
              <a:rPr lang="es-ES" dirty="0"/>
              <a:t>modernizar su red de tiendas a nivel nacional </a:t>
            </a:r>
            <a:r>
              <a:rPr lang="es-ES" dirty="0" smtClean="0"/>
              <a:t>– y </a:t>
            </a:r>
            <a:r>
              <a:rPr lang="es-ES" dirty="0"/>
              <a:t>abrir caminos completamente nuevos: en </a:t>
            </a:r>
            <a:r>
              <a:rPr lang="es-ES" dirty="0" smtClean="0"/>
              <a:t>enero 2024</a:t>
            </a:r>
            <a:r>
              <a:rPr lang="es-ES" dirty="0"/>
              <a:t>, Netto abre el Pick &amp; Go más grande de </a:t>
            </a:r>
            <a:r>
              <a:rPr lang="es-ES" dirty="0" smtClean="0"/>
              <a:t>Europa tienda </a:t>
            </a:r>
            <a:r>
              <a:rPr lang="es-ES" dirty="0"/>
              <a:t>de comestibles en Ratisbona. En la tienda de aproximadamente 800 metros cuadrados con casi 5.000</a:t>
            </a:r>
          </a:p>
          <a:p>
            <a:r>
              <a:rPr lang="es-ES" dirty="0" smtClean="0"/>
              <a:t>productos, los consumidores tienen </a:t>
            </a:r>
            <a:r>
              <a:rPr lang="es-ES" dirty="0"/>
              <a:t>la oportunidad de comprar completamente </a:t>
            </a:r>
            <a:r>
              <a:rPr lang="es-ES" dirty="0" smtClean="0"/>
              <a:t>de manera autónoma</a:t>
            </a:r>
            <a:endParaRPr lang="es-ES" dirty="0"/>
          </a:p>
        </p:txBody>
      </p:sp>
      <p:pic>
        <p:nvPicPr>
          <p:cNvPr id="18" name="Imagen 17"/>
          <p:cNvPicPr>
            <a:picLocks noChangeAspect="1"/>
          </p:cNvPicPr>
          <p:nvPr/>
        </p:nvPicPr>
        <p:blipFill>
          <a:blip r:embed="rId5"/>
          <a:stretch>
            <a:fillRect/>
          </a:stretch>
        </p:blipFill>
        <p:spPr>
          <a:xfrm>
            <a:off x="10029577" y="6536927"/>
            <a:ext cx="1938696" cy="377985"/>
          </a:xfrm>
          <a:prstGeom prst="rect">
            <a:avLst/>
          </a:prstGeom>
        </p:spPr>
      </p:pic>
    </p:spTree>
    <p:extLst>
      <p:ext uri="{BB962C8B-B14F-4D97-AF65-F5344CB8AC3E}">
        <p14:creationId xmlns:p14="http://schemas.microsoft.com/office/powerpoint/2010/main" val="3580208207"/>
      </p:ext>
    </p:extLst>
  </p:cSld>
  <p:clrMapOvr>
    <a:masterClrMapping/>
  </p:clrMapOvr>
  <mc:AlternateContent xmlns:mc="http://schemas.openxmlformats.org/markup-compatibility/2006" xmlns:p14="http://schemas.microsoft.com/office/powerpoint/2010/main">
    <mc:Choice Requires="p14">
      <p:transition spd="slow" p14:dur="2000" advTm="39406"/>
    </mc:Choice>
    <mc:Fallback xmlns="">
      <p:transition spd="slow" advTm="39406"/>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760" y="6482080"/>
            <a:ext cx="93472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p:cNvSpPr/>
          <p:nvPr/>
        </p:nvSpPr>
        <p:spPr>
          <a:xfrm>
            <a:off x="182880" y="6574536"/>
            <a:ext cx="1682496"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rgbClr val="002060"/>
                </a:solidFill>
              </a:rPr>
              <a:t>Abril 2023</a:t>
            </a:r>
            <a:endParaRPr lang="es-ES" sz="1600" dirty="0">
              <a:solidFill>
                <a:srgbClr val="002060"/>
              </a:solidFill>
            </a:endParaRPr>
          </a:p>
        </p:txBody>
      </p:sp>
      <p:sp>
        <p:nvSpPr>
          <p:cNvPr id="5" name="Rectángulo 4"/>
          <p:cNvSpPr/>
          <p:nvPr/>
        </p:nvSpPr>
        <p:spPr>
          <a:xfrm>
            <a:off x="252549" y="29028"/>
            <a:ext cx="5930537" cy="478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002060"/>
                </a:solidFill>
              </a:rPr>
              <a:t>EDEKA: Marca propia.</a:t>
            </a:r>
            <a:endParaRPr lang="es-ES" sz="2800" b="1" dirty="0">
              <a:solidFill>
                <a:srgbClr val="002060"/>
              </a:solidFill>
            </a:endParaRPr>
          </a:p>
        </p:txBody>
      </p:sp>
      <p:sp>
        <p:nvSpPr>
          <p:cNvPr id="3" name="Rectángulo 2"/>
          <p:cNvSpPr/>
          <p:nvPr/>
        </p:nvSpPr>
        <p:spPr>
          <a:xfrm>
            <a:off x="470263" y="1149757"/>
            <a:ext cx="6096000" cy="1477328"/>
          </a:xfrm>
          <a:prstGeom prst="rect">
            <a:avLst/>
          </a:prstGeom>
          <a:solidFill>
            <a:schemeClr val="bg1">
              <a:lumMod val="95000"/>
            </a:schemeClr>
          </a:solidFill>
          <a:ln>
            <a:solidFill>
              <a:schemeClr val="tx1"/>
            </a:solidFill>
          </a:ln>
        </p:spPr>
        <p:txBody>
          <a:bodyPr>
            <a:spAutoFit/>
          </a:bodyPr>
          <a:lstStyle/>
          <a:p>
            <a:r>
              <a:rPr lang="es-ES" dirty="0"/>
              <a:t>La gama de productos EDEKA incluye productos populares</a:t>
            </a:r>
          </a:p>
          <a:p>
            <a:r>
              <a:rPr lang="es-ES" dirty="0"/>
              <a:t>productos de marca, una amplia gama de marcas privadas</a:t>
            </a:r>
          </a:p>
          <a:p>
            <a:r>
              <a:rPr lang="es-ES" dirty="0" smtClean="0"/>
              <a:t>y </a:t>
            </a:r>
            <a:r>
              <a:rPr lang="es-ES" dirty="0"/>
              <a:t>muchos alimentos frescos de la </a:t>
            </a:r>
            <a:r>
              <a:rPr lang="es-ES" dirty="0" smtClean="0"/>
              <a:t>región de los productores</a:t>
            </a:r>
            <a:r>
              <a:rPr lang="es-ES" dirty="0"/>
              <a:t>. La demanda de productos de marca blanca como GUT&amp;GÜNSTIG y EDEKA </a:t>
            </a:r>
            <a:r>
              <a:rPr lang="es-ES" dirty="0" smtClean="0"/>
              <a:t>aumentó particularmente </a:t>
            </a:r>
            <a:r>
              <a:rPr lang="es-ES" dirty="0"/>
              <a:t>fuerte en 2023.</a:t>
            </a:r>
          </a:p>
        </p:txBody>
      </p:sp>
      <p:pic>
        <p:nvPicPr>
          <p:cNvPr id="6" name="Imagen 5"/>
          <p:cNvPicPr>
            <a:picLocks noChangeAspect="1"/>
          </p:cNvPicPr>
          <p:nvPr/>
        </p:nvPicPr>
        <p:blipFill rotWithShape="1">
          <a:blip r:embed="rId2"/>
          <a:srcRect l="25813" t="18547" r="54656" b="49711"/>
          <a:stretch/>
        </p:blipFill>
        <p:spPr>
          <a:xfrm>
            <a:off x="7147112" y="226423"/>
            <a:ext cx="4099479" cy="3747658"/>
          </a:xfrm>
          <a:prstGeom prst="rect">
            <a:avLst/>
          </a:prstGeom>
        </p:spPr>
      </p:pic>
      <p:pic>
        <p:nvPicPr>
          <p:cNvPr id="7" name="Imagen 6"/>
          <p:cNvPicPr>
            <a:picLocks noChangeAspect="1"/>
          </p:cNvPicPr>
          <p:nvPr/>
        </p:nvPicPr>
        <p:blipFill rotWithShape="1">
          <a:blip r:embed="rId2"/>
          <a:srcRect l="3886" t="71837" r="73615" b="7204"/>
          <a:stretch/>
        </p:blipFill>
        <p:spPr>
          <a:xfrm>
            <a:off x="111760" y="3956438"/>
            <a:ext cx="4690154" cy="2457570"/>
          </a:xfrm>
          <a:prstGeom prst="rect">
            <a:avLst/>
          </a:prstGeom>
        </p:spPr>
      </p:pic>
      <p:sp>
        <p:nvSpPr>
          <p:cNvPr id="8" name="Rectángulo 7"/>
          <p:cNvSpPr/>
          <p:nvPr/>
        </p:nvSpPr>
        <p:spPr>
          <a:xfrm>
            <a:off x="4972593" y="4105684"/>
            <a:ext cx="7114905" cy="2308324"/>
          </a:xfrm>
          <a:prstGeom prst="rect">
            <a:avLst/>
          </a:prstGeom>
          <a:solidFill>
            <a:schemeClr val="bg1">
              <a:lumMod val="95000"/>
            </a:schemeClr>
          </a:solidFill>
          <a:ln>
            <a:solidFill>
              <a:schemeClr val="tx1"/>
            </a:solidFill>
          </a:ln>
        </p:spPr>
        <p:txBody>
          <a:bodyPr wrap="square">
            <a:spAutoFit/>
          </a:bodyPr>
          <a:lstStyle/>
          <a:p>
            <a:r>
              <a:rPr lang="es-ES" dirty="0"/>
              <a:t>Sólo la marca privada GUT&amp;GÜNSTIG </a:t>
            </a:r>
            <a:r>
              <a:rPr lang="es-ES" dirty="0" smtClean="0"/>
              <a:t>incluye aproximadamente </a:t>
            </a:r>
            <a:r>
              <a:rPr lang="es-ES" dirty="0"/>
              <a:t>2.700 artículos </a:t>
            </a:r>
            <a:r>
              <a:rPr lang="es-ES" dirty="0" smtClean="0"/>
              <a:t>cotidianos que ofrecen la </a:t>
            </a:r>
            <a:r>
              <a:rPr lang="es-ES" dirty="0"/>
              <a:t>calidad de la marca </a:t>
            </a:r>
            <a:r>
              <a:rPr lang="es-ES" dirty="0" smtClean="0"/>
              <a:t>líder, </a:t>
            </a:r>
            <a:r>
              <a:rPr lang="es-ES" dirty="0"/>
              <a:t>mientras que al </a:t>
            </a:r>
            <a:r>
              <a:rPr lang="es-ES" dirty="0" smtClean="0"/>
              <a:t>menos al </a:t>
            </a:r>
            <a:r>
              <a:rPr lang="es-ES" dirty="0"/>
              <a:t>mismo tiempo orientado hacia el nivel de precios más bajo del mercado. El </a:t>
            </a:r>
            <a:r>
              <a:rPr lang="es-ES" dirty="0" smtClean="0"/>
              <a:t>aproximadamente 2.500 </a:t>
            </a:r>
            <a:r>
              <a:rPr lang="es-ES" dirty="0"/>
              <a:t>artículos del objetivo de diferenciación de marca de </a:t>
            </a:r>
            <a:r>
              <a:rPr lang="es-ES" dirty="0" smtClean="0"/>
              <a:t>EDEKA para </a:t>
            </a:r>
            <a:r>
              <a:rPr lang="es-ES" dirty="0"/>
              <a:t>proporcionar a los clientes un objetivo </a:t>
            </a:r>
            <a:r>
              <a:rPr lang="es-ES" dirty="0" smtClean="0"/>
              <a:t>adicional beneficio </a:t>
            </a:r>
            <a:r>
              <a:rPr lang="es-ES" dirty="0"/>
              <a:t>en comparación con artículos comparables, </a:t>
            </a:r>
            <a:r>
              <a:rPr lang="es-ES" dirty="0" smtClean="0"/>
              <a:t>como recetas </a:t>
            </a:r>
            <a:r>
              <a:rPr lang="es-ES" dirty="0"/>
              <a:t>especiales, materias primas especialmente </a:t>
            </a:r>
            <a:r>
              <a:rPr lang="es-ES" dirty="0" smtClean="0"/>
              <a:t>seleccionadas, o </a:t>
            </a:r>
            <a:r>
              <a:rPr lang="es-ES" dirty="0"/>
              <a:t>métodos de producción tradicionales.</a:t>
            </a:r>
          </a:p>
        </p:txBody>
      </p:sp>
      <p:pic>
        <p:nvPicPr>
          <p:cNvPr id="10" name="Imagen 9"/>
          <p:cNvPicPr>
            <a:picLocks noChangeAspect="1"/>
          </p:cNvPicPr>
          <p:nvPr/>
        </p:nvPicPr>
        <p:blipFill>
          <a:blip r:embed="rId3"/>
          <a:stretch>
            <a:fillRect/>
          </a:stretch>
        </p:blipFill>
        <p:spPr>
          <a:xfrm>
            <a:off x="10064412" y="6482080"/>
            <a:ext cx="1938696" cy="377985"/>
          </a:xfrm>
          <a:prstGeom prst="rect">
            <a:avLst/>
          </a:prstGeom>
        </p:spPr>
      </p:pic>
    </p:spTree>
    <p:extLst>
      <p:ext uri="{BB962C8B-B14F-4D97-AF65-F5344CB8AC3E}">
        <p14:creationId xmlns:p14="http://schemas.microsoft.com/office/powerpoint/2010/main" val="1639149284"/>
      </p:ext>
    </p:extLst>
  </p:cSld>
  <p:clrMapOvr>
    <a:masterClrMapping/>
  </p:clrMapOvr>
  <mc:AlternateContent xmlns:mc="http://schemas.openxmlformats.org/markup-compatibility/2006" xmlns:p14="http://schemas.microsoft.com/office/powerpoint/2010/main">
    <mc:Choice Requires="p14">
      <p:transition spd="slow" p14:dur="2000" advTm="39406"/>
    </mc:Choice>
    <mc:Fallback xmlns="">
      <p:transition spd="slow" advTm="39406"/>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760" y="6482080"/>
            <a:ext cx="93472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p:cNvSpPr/>
          <p:nvPr/>
        </p:nvSpPr>
        <p:spPr>
          <a:xfrm>
            <a:off x="182880" y="6574536"/>
            <a:ext cx="1682496"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rgbClr val="002060"/>
                </a:solidFill>
              </a:rPr>
              <a:t>Abril 2023</a:t>
            </a:r>
            <a:endParaRPr lang="es-ES" sz="1600" dirty="0">
              <a:solidFill>
                <a:srgbClr val="002060"/>
              </a:solidFill>
            </a:endParaRPr>
          </a:p>
        </p:txBody>
      </p:sp>
      <p:sp>
        <p:nvSpPr>
          <p:cNvPr id="5" name="Rectángulo 4"/>
          <p:cNvSpPr/>
          <p:nvPr/>
        </p:nvSpPr>
        <p:spPr>
          <a:xfrm>
            <a:off x="252549" y="29028"/>
            <a:ext cx="5930537" cy="478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002060"/>
                </a:solidFill>
              </a:rPr>
              <a:t>Edeka resultados 2023</a:t>
            </a:r>
            <a:endParaRPr lang="es-ES" sz="2800" b="1" dirty="0">
              <a:solidFill>
                <a:srgbClr val="002060"/>
              </a:solidFill>
            </a:endParaRPr>
          </a:p>
        </p:txBody>
      </p:sp>
      <p:pic>
        <p:nvPicPr>
          <p:cNvPr id="3" name="Imagen 2"/>
          <p:cNvPicPr>
            <a:picLocks noChangeAspect="1"/>
          </p:cNvPicPr>
          <p:nvPr/>
        </p:nvPicPr>
        <p:blipFill>
          <a:blip r:embed="rId2"/>
          <a:stretch>
            <a:fillRect/>
          </a:stretch>
        </p:blipFill>
        <p:spPr>
          <a:xfrm>
            <a:off x="2428722" y="571863"/>
            <a:ext cx="7795139" cy="5846354"/>
          </a:xfrm>
          <a:prstGeom prst="rect">
            <a:avLst/>
          </a:prstGeom>
          <a:ln>
            <a:solidFill>
              <a:schemeClr val="tx1"/>
            </a:solidFill>
          </a:ln>
        </p:spPr>
      </p:pic>
      <p:pic>
        <p:nvPicPr>
          <p:cNvPr id="7" name="Imagen 6"/>
          <p:cNvPicPr>
            <a:picLocks noChangeAspect="1"/>
          </p:cNvPicPr>
          <p:nvPr/>
        </p:nvPicPr>
        <p:blipFill>
          <a:blip r:embed="rId3"/>
          <a:stretch>
            <a:fillRect/>
          </a:stretch>
        </p:blipFill>
        <p:spPr>
          <a:xfrm>
            <a:off x="10073120" y="6398079"/>
            <a:ext cx="1938696" cy="377985"/>
          </a:xfrm>
          <a:prstGeom prst="rect">
            <a:avLst/>
          </a:prstGeom>
        </p:spPr>
      </p:pic>
    </p:spTree>
    <p:extLst>
      <p:ext uri="{BB962C8B-B14F-4D97-AF65-F5344CB8AC3E}">
        <p14:creationId xmlns:p14="http://schemas.microsoft.com/office/powerpoint/2010/main" val="1133763994"/>
      </p:ext>
    </p:extLst>
  </p:cSld>
  <p:clrMapOvr>
    <a:masterClrMapping/>
  </p:clrMapOvr>
  <mc:AlternateContent xmlns:mc="http://schemas.openxmlformats.org/markup-compatibility/2006" xmlns:p14="http://schemas.microsoft.com/office/powerpoint/2010/main">
    <mc:Choice Requires="p14">
      <p:transition spd="slow" p14:dur="2000" advTm="39406"/>
    </mc:Choice>
    <mc:Fallback xmlns="">
      <p:transition spd="slow" advTm="3940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760" y="6482080"/>
            <a:ext cx="93472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p:cNvSpPr/>
          <p:nvPr/>
        </p:nvSpPr>
        <p:spPr>
          <a:xfrm>
            <a:off x="182880" y="6574536"/>
            <a:ext cx="1682496"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rgbClr val="002060"/>
                </a:solidFill>
              </a:rPr>
              <a:t>Abril 2023</a:t>
            </a:r>
            <a:endParaRPr lang="es-ES" sz="1600" dirty="0">
              <a:solidFill>
                <a:srgbClr val="002060"/>
              </a:solidFill>
            </a:endParaRPr>
          </a:p>
        </p:txBody>
      </p:sp>
      <p:sp>
        <p:nvSpPr>
          <p:cNvPr id="5" name="Rectángulo 4"/>
          <p:cNvSpPr/>
          <p:nvPr/>
        </p:nvSpPr>
        <p:spPr>
          <a:xfrm>
            <a:off x="252549" y="29028"/>
            <a:ext cx="9187542" cy="478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002060"/>
                </a:solidFill>
              </a:rPr>
              <a:t>Un año 2023 muy sólido para el líder del mercado alemán</a:t>
            </a:r>
            <a:endParaRPr lang="es-ES" sz="2800" b="1" dirty="0">
              <a:solidFill>
                <a:srgbClr val="002060"/>
              </a:solidFill>
            </a:endParaRPr>
          </a:p>
        </p:txBody>
      </p:sp>
      <p:sp>
        <p:nvSpPr>
          <p:cNvPr id="3" name="Rectángulo 2"/>
          <p:cNvSpPr/>
          <p:nvPr/>
        </p:nvSpPr>
        <p:spPr>
          <a:xfrm>
            <a:off x="182880" y="771156"/>
            <a:ext cx="5347062" cy="5355312"/>
          </a:xfrm>
          <a:prstGeom prst="rect">
            <a:avLst/>
          </a:prstGeom>
          <a:solidFill>
            <a:schemeClr val="bg1">
              <a:lumMod val="95000"/>
            </a:schemeClr>
          </a:solidFill>
          <a:ln w="3175">
            <a:solidFill>
              <a:schemeClr val="tx1"/>
            </a:solidFill>
          </a:ln>
        </p:spPr>
        <p:txBody>
          <a:bodyPr wrap="square">
            <a:spAutoFit/>
          </a:bodyPr>
          <a:lstStyle/>
          <a:p>
            <a:r>
              <a:rPr lang="es-ES" dirty="0"/>
              <a:t>El área de negocio principal de la red EDEKA son los 6.700 supermercados e hipermercados fijos, la mayoría de los cuales están gestionados por unos 3.400 comerciantes independientes. </a:t>
            </a:r>
            <a:endParaRPr lang="es-ES" dirty="0" smtClean="0"/>
          </a:p>
          <a:p>
            <a:endParaRPr lang="es-ES" dirty="0"/>
          </a:p>
          <a:p>
            <a:r>
              <a:rPr lang="es-ES" dirty="0" smtClean="0"/>
              <a:t>A </a:t>
            </a:r>
            <a:r>
              <a:rPr lang="es-ES" dirty="0"/>
              <a:t>lo largo del año, los empresarios de EDEKA generaron unas ventas de 39,3 mil millones de euros (+ 7,7 por ciento en ventas comparables, el aumento fue de casi un 5 por ciento); De acuerdo con el objetivo de la cooperativa de promover el espíritu empresarial entre sus propias filas, los mayoristas de EDEKA </a:t>
            </a:r>
            <a:r>
              <a:rPr lang="es-ES" dirty="0" smtClean="0"/>
              <a:t>aumentaron </a:t>
            </a:r>
            <a:r>
              <a:rPr lang="es-ES" dirty="0"/>
              <a:t>un total de 91 tiendas autogestionadas a comerciantes independientes, 45 de las cuales fueron entregadas a empresas emergentes. </a:t>
            </a:r>
            <a:endParaRPr lang="es-ES" dirty="0" smtClean="0"/>
          </a:p>
          <a:p>
            <a:endParaRPr lang="es-ES" dirty="0"/>
          </a:p>
          <a:p>
            <a:r>
              <a:rPr lang="es-ES" dirty="0" smtClean="0"/>
              <a:t>A </a:t>
            </a:r>
            <a:r>
              <a:rPr lang="es-ES" dirty="0"/>
              <a:t>lo largo del año, 122 jóvenes emprendedores dieron el paso al autoempleo con su propia tienda EDEKA. En los últimos cinco años, el número ascendió a un total de 538 empresas emergentes.</a:t>
            </a:r>
          </a:p>
        </p:txBody>
      </p:sp>
      <p:pic>
        <p:nvPicPr>
          <p:cNvPr id="6" name="Imagen 5"/>
          <p:cNvPicPr>
            <a:picLocks noChangeAspect="1"/>
          </p:cNvPicPr>
          <p:nvPr/>
        </p:nvPicPr>
        <p:blipFill rotWithShape="1">
          <a:blip r:embed="rId2"/>
          <a:srcRect l="47052" t="25702" r="25945" b="42694"/>
          <a:stretch/>
        </p:blipFill>
        <p:spPr>
          <a:xfrm>
            <a:off x="5669279" y="771155"/>
            <a:ext cx="3169921" cy="2086959"/>
          </a:xfrm>
          <a:prstGeom prst="rect">
            <a:avLst/>
          </a:prstGeom>
        </p:spPr>
      </p:pic>
      <p:pic>
        <p:nvPicPr>
          <p:cNvPr id="7" name="Imagen 6"/>
          <p:cNvPicPr>
            <a:picLocks noChangeAspect="1"/>
          </p:cNvPicPr>
          <p:nvPr/>
        </p:nvPicPr>
        <p:blipFill rotWithShape="1">
          <a:blip r:embed="rId2"/>
          <a:srcRect l="74641" t="14375" r="5388" b="35092"/>
          <a:stretch/>
        </p:blipFill>
        <p:spPr>
          <a:xfrm>
            <a:off x="9657806" y="193290"/>
            <a:ext cx="2072376" cy="2949522"/>
          </a:xfrm>
          <a:prstGeom prst="rect">
            <a:avLst/>
          </a:prstGeom>
        </p:spPr>
      </p:pic>
      <p:pic>
        <p:nvPicPr>
          <p:cNvPr id="8" name="Imagen 7"/>
          <p:cNvPicPr>
            <a:picLocks noChangeAspect="1"/>
          </p:cNvPicPr>
          <p:nvPr/>
        </p:nvPicPr>
        <p:blipFill rotWithShape="1">
          <a:blip r:embed="rId2"/>
          <a:srcRect l="2372" t="21810" r="61065" b="37046"/>
          <a:stretch/>
        </p:blipFill>
        <p:spPr>
          <a:xfrm>
            <a:off x="6244047" y="3343443"/>
            <a:ext cx="4720046" cy="2987689"/>
          </a:xfrm>
          <a:prstGeom prst="rect">
            <a:avLst/>
          </a:prstGeom>
        </p:spPr>
      </p:pic>
      <p:sp>
        <p:nvSpPr>
          <p:cNvPr id="10" name="Rectángulo 9"/>
          <p:cNvSpPr/>
          <p:nvPr/>
        </p:nvSpPr>
        <p:spPr>
          <a:xfrm>
            <a:off x="10998927" y="508000"/>
            <a:ext cx="731256" cy="737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p:cNvPicPr>
            <a:picLocks noChangeAspect="1"/>
          </p:cNvPicPr>
          <p:nvPr/>
        </p:nvPicPr>
        <p:blipFill>
          <a:blip r:embed="rId3"/>
          <a:stretch>
            <a:fillRect/>
          </a:stretch>
        </p:blipFill>
        <p:spPr>
          <a:xfrm>
            <a:off x="10073120" y="6398079"/>
            <a:ext cx="1938696" cy="377985"/>
          </a:xfrm>
          <a:prstGeom prst="rect">
            <a:avLst/>
          </a:prstGeom>
        </p:spPr>
      </p:pic>
    </p:spTree>
    <p:extLst>
      <p:ext uri="{BB962C8B-B14F-4D97-AF65-F5344CB8AC3E}">
        <p14:creationId xmlns:p14="http://schemas.microsoft.com/office/powerpoint/2010/main" val="3514908681"/>
      </p:ext>
    </p:extLst>
  </p:cSld>
  <p:clrMapOvr>
    <a:masterClrMapping/>
  </p:clrMapOvr>
  <mc:AlternateContent xmlns:mc="http://schemas.openxmlformats.org/markup-compatibility/2006" xmlns:p14="http://schemas.microsoft.com/office/powerpoint/2010/main">
    <mc:Choice Requires="p14">
      <p:transition spd="slow" p14:dur="2000" advTm="39406"/>
    </mc:Choice>
    <mc:Fallback xmlns="">
      <p:transition spd="slow" advTm="3940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760" y="6482080"/>
            <a:ext cx="93472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p:cNvSpPr/>
          <p:nvPr/>
        </p:nvSpPr>
        <p:spPr>
          <a:xfrm>
            <a:off x="182880" y="6574536"/>
            <a:ext cx="1682496"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rgbClr val="002060"/>
                </a:solidFill>
              </a:rPr>
              <a:t>Abril 2023</a:t>
            </a:r>
            <a:endParaRPr lang="es-ES" sz="1600" dirty="0">
              <a:solidFill>
                <a:srgbClr val="002060"/>
              </a:solidFill>
            </a:endParaRPr>
          </a:p>
        </p:txBody>
      </p:sp>
      <p:sp>
        <p:nvSpPr>
          <p:cNvPr id="5" name="Rectángulo 4"/>
          <p:cNvSpPr/>
          <p:nvPr/>
        </p:nvSpPr>
        <p:spPr>
          <a:xfrm>
            <a:off x="252549" y="29028"/>
            <a:ext cx="8490857" cy="478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002060"/>
                </a:solidFill>
              </a:rPr>
              <a:t>Inversión en precios y negociaciones con proveedores.</a:t>
            </a:r>
            <a:endParaRPr lang="es-ES" sz="2800" b="1" dirty="0">
              <a:solidFill>
                <a:srgbClr val="002060"/>
              </a:solidFill>
            </a:endParaRPr>
          </a:p>
        </p:txBody>
      </p:sp>
      <p:sp>
        <p:nvSpPr>
          <p:cNvPr id="3" name="Rectángulo 2"/>
          <p:cNvSpPr/>
          <p:nvPr/>
        </p:nvSpPr>
        <p:spPr>
          <a:xfrm>
            <a:off x="335282" y="909656"/>
            <a:ext cx="4341222" cy="5078313"/>
          </a:xfrm>
          <a:prstGeom prst="rect">
            <a:avLst/>
          </a:prstGeom>
          <a:solidFill>
            <a:schemeClr val="bg1">
              <a:lumMod val="95000"/>
            </a:schemeClr>
          </a:solidFill>
          <a:ln>
            <a:solidFill>
              <a:srgbClr val="002060"/>
            </a:solidFill>
          </a:ln>
        </p:spPr>
        <p:txBody>
          <a:bodyPr wrap="square">
            <a:spAutoFit/>
          </a:bodyPr>
          <a:lstStyle/>
          <a:p>
            <a:r>
              <a:rPr lang="es-ES" dirty="0"/>
              <a:t>En 2023, EDEKA también invirtió significativamente en los precios al consumo, también a expensas de su propio margen comercial. Al mismo tiempo, </a:t>
            </a:r>
            <a:r>
              <a:rPr lang="es-ES" b="1" dirty="0"/>
              <a:t>EDEKA se opuso resueltamente a las exigencias excesivas de precios por parte de los grupos de marcas internacionales. </a:t>
            </a:r>
            <a:endParaRPr lang="es-ES" b="1" dirty="0" smtClean="0"/>
          </a:p>
          <a:p>
            <a:r>
              <a:rPr lang="es-ES" dirty="0" smtClean="0"/>
              <a:t>Los </a:t>
            </a:r>
            <a:r>
              <a:rPr lang="es-ES" dirty="0"/>
              <a:t>huecos a corto plazo en el lineal de marcas se compensaron con éxito ofreciendo artículos alternativos de marca y de marca propia. A través de intensas negociaciones, la asociación logró llegar a un acuerdo con casi todos los proveedores a finales de año y reducir significativamente los márgenes de precios requeridos. EDEKA también ha reducido permanentemente los precios de alrededor de 3.200 artículos en todas las gamas de productos.</a:t>
            </a:r>
          </a:p>
        </p:txBody>
      </p:sp>
      <p:pic>
        <p:nvPicPr>
          <p:cNvPr id="6" name="Imagen 5"/>
          <p:cNvPicPr>
            <a:picLocks noChangeAspect="1"/>
          </p:cNvPicPr>
          <p:nvPr/>
        </p:nvPicPr>
        <p:blipFill>
          <a:blip r:embed="rId2"/>
          <a:stretch>
            <a:fillRect/>
          </a:stretch>
        </p:blipFill>
        <p:spPr>
          <a:xfrm>
            <a:off x="5066317" y="1349828"/>
            <a:ext cx="6933682" cy="3640183"/>
          </a:xfrm>
          <a:prstGeom prst="rect">
            <a:avLst/>
          </a:prstGeom>
        </p:spPr>
      </p:pic>
      <p:pic>
        <p:nvPicPr>
          <p:cNvPr id="8" name="Imagen 7"/>
          <p:cNvPicPr>
            <a:picLocks noChangeAspect="1"/>
          </p:cNvPicPr>
          <p:nvPr/>
        </p:nvPicPr>
        <p:blipFill>
          <a:blip r:embed="rId3"/>
          <a:stretch>
            <a:fillRect/>
          </a:stretch>
        </p:blipFill>
        <p:spPr>
          <a:xfrm>
            <a:off x="10073120" y="6398079"/>
            <a:ext cx="1938696" cy="377985"/>
          </a:xfrm>
          <a:prstGeom prst="rect">
            <a:avLst/>
          </a:prstGeom>
        </p:spPr>
      </p:pic>
    </p:spTree>
    <p:extLst>
      <p:ext uri="{BB962C8B-B14F-4D97-AF65-F5344CB8AC3E}">
        <p14:creationId xmlns:p14="http://schemas.microsoft.com/office/powerpoint/2010/main" val="1589323889"/>
      </p:ext>
    </p:extLst>
  </p:cSld>
  <p:clrMapOvr>
    <a:masterClrMapping/>
  </p:clrMapOvr>
  <mc:AlternateContent xmlns:mc="http://schemas.openxmlformats.org/markup-compatibility/2006" xmlns:p14="http://schemas.microsoft.com/office/powerpoint/2010/main">
    <mc:Choice Requires="p14">
      <p:transition spd="slow" p14:dur="2000" advTm="39406"/>
    </mc:Choice>
    <mc:Fallback xmlns="">
      <p:transition spd="slow" advTm="3940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760" y="6482080"/>
            <a:ext cx="93472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p:cNvSpPr/>
          <p:nvPr/>
        </p:nvSpPr>
        <p:spPr>
          <a:xfrm>
            <a:off x="182880" y="6574536"/>
            <a:ext cx="1682496"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rgbClr val="002060"/>
                </a:solidFill>
              </a:rPr>
              <a:t>Abril 2023</a:t>
            </a:r>
            <a:endParaRPr lang="es-ES" sz="1600" dirty="0">
              <a:solidFill>
                <a:srgbClr val="002060"/>
              </a:solidFill>
            </a:endParaRPr>
          </a:p>
        </p:txBody>
      </p:sp>
      <p:sp>
        <p:nvSpPr>
          <p:cNvPr id="5" name="Rectángulo 4"/>
          <p:cNvSpPr/>
          <p:nvPr/>
        </p:nvSpPr>
        <p:spPr>
          <a:xfrm>
            <a:off x="252549" y="29028"/>
            <a:ext cx="5930537" cy="478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002060"/>
                </a:solidFill>
              </a:rPr>
              <a:t>EDEKA: seguir expandiéndose</a:t>
            </a:r>
            <a:endParaRPr lang="es-ES" sz="2800" b="1" dirty="0">
              <a:solidFill>
                <a:srgbClr val="002060"/>
              </a:solidFill>
            </a:endParaRPr>
          </a:p>
        </p:txBody>
      </p:sp>
      <p:sp>
        <p:nvSpPr>
          <p:cNvPr id="3" name="Rectángulo 2"/>
          <p:cNvSpPr/>
          <p:nvPr/>
        </p:nvSpPr>
        <p:spPr>
          <a:xfrm>
            <a:off x="252549" y="766249"/>
            <a:ext cx="4990011" cy="5355312"/>
          </a:xfrm>
          <a:prstGeom prst="rect">
            <a:avLst/>
          </a:prstGeom>
          <a:solidFill>
            <a:schemeClr val="bg1">
              <a:lumMod val="95000"/>
            </a:schemeClr>
          </a:solidFill>
          <a:ln>
            <a:solidFill>
              <a:schemeClr val="tx1"/>
            </a:solidFill>
          </a:ln>
        </p:spPr>
        <p:txBody>
          <a:bodyPr wrap="square">
            <a:spAutoFit/>
          </a:bodyPr>
          <a:lstStyle/>
          <a:p>
            <a:r>
              <a:rPr lang="es-ES" dirty="0" smtClean="0"/>
              <a:t>EDEKA incrementó </a:t>
            </a:r>
            <a:r>
              <a:rPr lang="es-ES" dirty="0"/>
              <a:t>sus inversiones en infraestructura comercial en Alemania: en total, alrededor de 2.800 millones de euros fluyeron a través de la asociación para TI, logística, ampliación de capacidades de producción y apertura de tiendas </a:t>
            </a:r>
            <a:r>
              <a:rPr lang="es-ES" dirty="0" smtClean="0"/>
              <a:t>modernas.</a:t>
            </a:r>
          </a:p>
          <a:p>
            <a:r>
              <a:rPr lang="es-ES" dirty="0" smtClean="0"/>
              <a:t>Con </a:t>
            </a:r>
            <a:r>
              <a:rPr lang="es-ES" b="1" dirty="0"/>
              <a:t>249 nuevos puntos de venta</a:t>
            </a:r>
            <a:r>
              <a:rPr lang="es-ES" dirty="0"/>
              <a:t>, </a:t>
            </a:r>
            <a:r>
              <a:rPr lang="es-ES" b="1" dirty="0">
                <a:solidFill>
                  <a:srgbClr val="FF0000"/>
                </a:solidFill>
              </a:rPr>
              <a:t>EDEKA (133) y Netto Marken-Discount (116) </a:t>
            </a:r>
            <a:r>
              <a:rPr lang="es-ES" dirty="0"/>
              <a:t>mantuvieron su alto ritmo de expansión. </a:t>
            </a:r>
            <a:r>
              <a:rPr lang="es-ES" b="1" dirty="0"/>
              <a:t>La superficie total de ventas de las</a:t>
            </a:r>
            <a:r>
              <a:rPr lang="es-ES" dirty="0"/>
              <a:t> 11.048 tiendas aumentó a </a:t>
            </a:r>
            <a:r>
              <a:rPr lang="es-ES" b="1" dirty="0">
                <a:solidFill>
                  <a:srgbClr val="FF0000"/>
                </a:solidFill>
              </a:rPr>
              <a:t>12,1 millones de metros cuadrados (+ 1,1 por ciento). </a:t>
            </a:r>
            <a:endParaRPr lang="es-ES" b="1" dirty="0" smtClean="0">
              <a:solidFill>
                <a:srgbClr val="FF0000"/>
              </a:solidFill>
            </a:endParaRPr>
          </a:p>
          <a:p>
            <a:r>
              <a:rPr lang="es-ES" dirty="0" smtClean="0"/>
              <a:t>Para </a:t>
            </a:r>
            <a:r>
              <a:rPr lang="es-ES" dirty="0"/>
              <a:t>el presente ejercicio están previstas inversiones por un total de unos 3.100 millones de euros</a:t>
            </a:r>
            <a:r>
              <a:rPr lang="es-ES" dirty="0" smtClean="0"/>
              <a:t>.</a:t>
            </a:r>
          </a:p>
          <a:p>
            <a:r>
              <a:rPr lang="es-ES" dirty="0" smtClean="0"/>
              <a:t>La </a:t>
            </a:r>
            <a:r>
              <a:rPr lang="es-ES" dirty="0"/>
              <a:t>estrategia de verticalización también continuará consecuentemente: en julio de 2023, EDEKA adquirió el productor italiano de pasta Pasta Rey, incluido el propio molino para la producción de sémola de trigo duro. </a:t>
            </a:r>
          </a:p>
        </p:txBody>
      </p:sp>
      <p:pic>
        <p:nvPicPr>
          <p:cNvPr id="6" name="Imagen 5"/>
          <p:cNvPicPr>
            <a:picLocks noChangeAspect="1"/>
          </p:cNvPicPr>
          <p:nvPr/>
        </p:nvPicPr>
        <p:blipFill>
          <a:blip r:embed="rId2"/>
          <a:stretch>
            <a:fillRect/>
          </a:stretch>
        </p:blipFill>
        <p:spPr>
          <a:xfrm>
            <a:off x="5453694" y="766249"/>
            <a:ext cx="6544651" cy="4363100"/>
          </a:xfrm>
          <a:prstGeom prst="rect">
            <a:avLst/>
          </a:prstGeom>
        </p:spPr>
      </p:pic>
      <p:pic>
        <p:nvPicPr>
          <p:cNvPr id="8" name="Imagen 7"/>
          <p:cNvPicPr>
            <a:picLocks noChangeAspect="1"/>
          </p:cNvPicPr>
          <p:nvPr/>
        </p:nvPicPr>
        <p:blipFill>
          <a:blip r:embed="rId3"/>
          <a:stretch>
            <a:fillRect/>
          </a:stretch>
        </p:blipFill>
        <p:spPr>
          <a:xfrm>
            <a:off x="10073120" y="6398079"/>
            <a:ext cx="1938696" cy="377985"/>
          </a:xfrm>
          <a:prstGeom prst="rect">
            <a:avLst/>
          </a:prstGeom>
        </p:spPr>
      </p:pic>
    </p:spTree>
    <p:extLst>
      <p:ext uri="{BB962C8B-B14F-4D97-AF65-F5344CB8AC3E}">
        <p14:creationId xmlns:p14="http://schemas.microsoft.com/office/powerpoint/2010/main" val="1532554865"/>
      </p:ext>
    </p:extLst>
  </p:cSld>
  <p:clrMapOvr>
    <a:masterClrMapping/>
  </p:clrMapOvr>
  <mc:AlternateContent xmlns:mc="http://schemas.openxmlformats.org/markup-compatibility/2006" xmlns:p14="http://schemas.microsoft.com/office/powerpoint/2010/main">
    <mc:Choice Requires="p14">
      <p:transition spd="slow" p14:dur="2000" advTm="39406"/>
    </mc:Choice>
    <mc:Fallback xmlns="">
      <p:transition spd="slow" advTm="3940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760" y="6482080"/>
            <a:ext cx="93472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p:cNvSpPr/>
          <p:nvPr/>
        </p:nvSpPr>
        <p:spPr>
          <a:xfrm>
            <a:off x="182880" y="6574536"/>
            <a:ext cx="1682496"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rgbClr val="002060"/>
                </a:solidFill>
              </a:rPr>
              <a:t>Abril 2023</a:t>
            </a:r>
            <a:endParaRPr lang="es-ES" sz="1600" dirty="0">
              <a:solidFill>
                <a:srgbClr val="002060"/>
              </a:solidFill>
            </a:endParaRPr>
          </a:p>
        </p:txBody>
      </p:sp>
      <p:sp>
        <p:nvSpPr>
          <p:cNvPr id="5" name="Rectángulo 4"/>
          <p:cNvSpPr/>
          <p:nvPr/>
        </p:nvSpPr>
        <p:spPr>
          <a:xfrm>
            <a:off x="252549" y="29028"/>
            <a:ext cx="7019108" cy="478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002060"/>
                </a:solidFill>
              </a:rPr>
              <a:t>Marca propia: Una de las fortalezas de EDEKA</a:t>
            </a:r>
            <a:endParaRPr lang="es-ES" sz="2800" b="1" dirty="0">
              <a:solidFill>
                <a:srgbClr val="002060"/>
              </a:solidFill>
            </a:endParaRPr>
          </a:p>
        </p:txBody>
      </p:sp>
      <p:sp>
        <p:nvSpPr>
          <p:cNvPr id="3" name="Rectángulo 2"/>
          <p:cNvSpPr/>
          <p:nvPr/>
        </p:nvSpPr>
        <p:spPr>
          <a:xfrm>
            <a:off x="252549" y="1117437"/>
            <a:ext cx="3901441" cy="4524315"/>
          </a:xfrm>
          <a:prstGeom prst="rect">
            <a:avLst/>
          </a:prstGeom>
          <a:solidFill>
            <a:schemeClr val="bg1">
              <a:lumMod val="95000"/>
            </a:schemeClr>
          </a:solidFill>
          <a:ln>
            <a:solidFill>
              <a:schemeClr val="tx1"/>
            </a:solidFill>
          </a:ln>
        </p:spPr>
        <p:txBody>
          <a:bodyPr wrap="square">
            <a:spAutoFit/>
          </a:bodyPr>
          <a:lstStyle/>
          <a:p>
            <a:r>
              <a:rPr lang="es-ES" dirty="0" smtClean="0"/>
              <a:t>Las </a:t>
            </a:r>
            <a:r>
              <a:rPr lang="es-ES" dirty="0"/>
              <a:t>marcas propias como GUT&amp;GÜNSTIG y EDEKA obtuvieron resultados especialmente positivos en 2023. En tiempos de aumento del costo de la vida, cada vez más clientes recurren a productos con la esquina roja o el cuadrado azul</a:t>
            </a:r>
            <a:r>
              <a:rPr lang="es-ES" dirty="0" smtClean="0"/>
              <a:t>.</a:t>
            </a:r>
          </a:p>
          <a:p>
            <a:r>
              <a:rPr lang="es-ES" dirty="0" smtClean="0"/>
              <a:t>En </a:t>
            </a:r>
            <a:r>
              <a:rPr lang="es-ES" dirty="0"/>
              <a:t>el actual año 2024, la atención se centra principalmente en la gama de diferenciación: la marca propia EDEKA tendrá una nueva apariencia bajo el nombre “EDEKA Herzstücks”. </a:t>
            </a:r>
            <a:endParaRPr lang="es-ES" dirty="0" smtClean="0"/>
          </a:p>
          <a:p>
            <a:r>
              <a:rPr lang="es-ES" dirty="0" smtClean="0"/>
              <a:t>Esto </a:t>
            </a:r>
            <a:r>
              <a:rPr lang="es-ES" dirty="0"/>
              <a:t>agudiza el perfil de la marca y aumenta la conciencia del consumidor sobre valores como la calidad, la sostenibilidad y la innovación.</a:t>
            </a:r>
          </a:p>
        </p:txBody>
      </p:sp>
      <p:pic>
        <p:nvPicPr>
          <p:cNvPr id="6" name="Imagen 5"/>
          <p:cNvPicPr>
            <a:picLocks noChangeAspect="1"/>
          </p:cNvPicPr>
          <p:nvPr/>
        </p:nvPicPr>
        <p:blipFill>
          <a:blip r:embed="rId2"/>
          <a:stretch>
            <a:fillRect/>
          </a:stretch>
        </p:blipFill>
        <p:spPr>
          <a:xfrm>
            <a:off x="4284180" y="1117436"/>
            <a:ext cx="7271006" cy="4524315"/>
          </a:xfrm>
          <a:prstGeom prst="rect">
            <a:avLst/>
          </a:prstGeom>
        </p:spPr>
      </p:pic>
      <p:pic>
        <p:nvPicPr>
          <p:cNvPr id="8" name="Imagen 7"/>
          <p:cNvPicPr>
            <a:picLocks noChangeAspect="1"/>
          </p:cNvPicPr>
          <p:nvPr/>
        </p:nvPicPr>
        <p:blipFill>
          <a:blip r:embed="rId3"/>
          <a:stretch>
            <a:fillRect/>
          </a:stretch>
        </p:blipFill>
        <p:spPr>
          <a:xfrm>
            <a:off x="10073120" y="6398079"/>
            <a:ext cx="1938696" cy="377985"/>
          </a:xfrm>
          <a:prstGeom prst="rect">
            <a:avLst/>
          </a:prstGeom>
        </p:spPr>
      </p:pic>
    </p:spTree>
    <p:extLst>
      <p:ext uri="{BB962C8B-B14F-4D97-AF65-F5344CB8AC3E}">
        <p14:creationId xmlns:p14="http://schemas.microsoft.com/office/powerpoint/2010/main" val="2742581249"/>
      </p:ext>
    </p:extLst>
  </p:cSld>
  <p:clrMapOvr>
    <a:masterClrMapping/>
  </p:clrMapOvr>
  <mc:AlternateContent xmlns:mc="http://schemas.openxmlformats.org/markup-compatibility/2006" xmlns:p14="http://schemas.microsoft.com/office/powerpoint/2010/main">
    <mc:Choice Requires="p14">
      <p:transition spd="slow" p14:dur="2000" advTm="39406"/>
    </mc:Choice>
    <mc:Fallback xmlns="">
      <p:transition spd="slow" advTm="3940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760" y="6482080"/>
            <a:ext cx="93472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p:cNvSpPr/>
          <p:nvPr/>
        </p:nvSpPr>
        <p:spPr>
          <a:xfrm>
            <a:off x="182880" y="6574536"/>
            <a:ext cx="1682496"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rgbClr val="002060"/>
                </a:solidFill>
              </a:rPr>
              <a:t>Abril 2023</a:t>
            </a:r>
            <a:endParaRPr lang="es-ES" sz="1600" dirty="0">
              <a:solidFill>
                <a:srgbClr val="002060"/>
              </a:solidFill>
            </a:endParaRPr>
          </a:p>
        </p:txBody>
      </p:sp>
      <p:sp>
        <p:nvSpPr>
          <p:cNvPr id="5" name="Rectángulo 4"/>
          <p:cNvSpPr/>
          <p:nvPr/>
        </p:nvSpPr>
        <p:spPr>
          <a:xfrm>
            <a:off x="252549" y="29028"/>
            <a:ext cx="5930537" cy="478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002060"/>
                </a:solidFill>
              </a:rPr>
              <a:t>Edeka en Cifras</a:t>
            </a:r>
            <a:endParaRPr lang="es-ES" sz="2800" b="1" dirty="0">
              <a:solidFill>
                <a:srgbClr val="002060"/>
              </a:solidFill>
            </a:endParaRPr>
          </a:p>
        </p:txBody>
      </p:sp>
      <p:sp>
        <p:nvSpPr>
          <p:cNvPr id="6" name="Rectángulo 5"/>
          <p:cNvSpPr/>
          <p:nvPr/>
        </p:nvSpPr>
        <p:spPr>
          <a:xfrm>
            <a:off x="1145722" y="1215886"/>
            <a:ext cx="4635953" cy="3970318"/>
          </a:xfrm>
          <a:prstGeom prst="rect">
            <a:avLst/>
          </a:prstGeom>
          <a:solidFill>
            <a:schemeClr val="bg1">
              <a:lumMod val="95000"/>
            </a:schemeClr>
          </a:solidFill>
          <a:ln>
            <a:solidFill>
              <a:srgbClr val="002060"/>
            </a:solidFill>
          </a:ln>
        </p:spPr>
        <p:txBody>
          <a:bodyPr wrap="square">
            <a:spAutoFit/>
          </a:bodyPr>
          <a:lstStyle/>
          <a:p>
            <a:r>
              <a:rPr lang="es-ES" dirty="0" smtClean="0"/>
              <a:t>Una vez más, en el ejercicio 2023, el principio cooperativo de la EDEKA el grupo demostró su eficacia. </a:t>
            </a:r>
          </a:p>
          <a:p>
            <a:r>
              <a:rPr lang="es-ES" dirty="0" smtClean="0"/>
              <a:t>Un desempeño económico sólido, destacado </a:t>
            </a:r>
            <a:r>
              <a:rPr lang="es-ES" b="1" dirty="0" smtClean="0"/>
              <a:t>por un aumento del 6,7% en las ventas</a:t>
            </a:r>
            <a:r>
              <a:rPr lang="es-ES" dirty="0" smtClean="0"/>
              <a:t>, subraya la concertación esfuerzo en todos los niveles de la asociación. </a:t>
            </a:r>
          </a:p>
          <a:p>
            <a:r>
              <a:rPr lang="es-ES" dirty="0" smtClean="0"/>
              <a:t>Minoristas independientes, regionales, mayoristas y la sede de EDEKA colaboraron a la perfección a pesar de una</a:t>
            </a:r>
          </a:p>
          <a:p>
            <a:r>
              <a:rPr lang="es-ES" dirty="0" smtClean="0"/>
              <a:t>panorama económico desafiante. La trayectoria de la empresa atestigua la sabiduría para aprovechar cada oportunidad y aprovechar las fortalezas para prosperar.</a:t>
            </a:r>
            <a:endParaRPr lang="es-ES" dirty="0"/>
          </a:p>
        </p:txBody>
      </p:sp>
      <p:pic>
        <p:nvPicPr>
          <p:cNvPr id="4" name="Imagen 3"/>
          <p:cNvPicPr>
            <a:picLocks noChangeAspect="1"/>
          </p:cNvPicPr>
          <p:nvPr/>
        </p:nvPicPr>
        <p:blipFill rotWithShape="1">
          <a:blip r:embed="rId2"/>
          <a:srcRect l="59292" t="20165" r="9686" b="8971"/>
          <a:stretch/>
        </p:blipFill>
        <p:spPr>
          <a:xfrm>
            <a:off x="6118496" y="29027"/>
            <a:ext cx="5350693" cy="6875353"/>
          </a:xfrm>
          <a:prstGeom prst="rect">
            <a:avLst/>
          </a:prstGeom>
        </p:spPr>
      </p:pic>
    </p:spTree>
    <p:extLst>
      <p:ext uri="{BB962C8B-B14F-4D97-AF65-F5344CB8AC3E}">
        <p14:creationId xmlns:p14="http://schemas.microsoft.com/office/powerpoint/2010/main" val="12511326"/>
      </p:ext>
    </p:extLst>
  </p:cSld>
  <p:clrMapOvr>
    <a:masterClrMapping/>
  </p:clrMapOvr>
  <mc:AlternateContent xmlns:mc="http://schemas.openxmlformats.org/markup-compatibility/2006" xmlns:p14="http://schemas.microsoft.com/office/powerpoint/2010/main">
    <mc:Choice Requires="p14">
      <p:transition spd="slow" p14:dur="2000" advTm="39406"/>
    </mc:Choice>
    <mc:Fallback xmlns="">
      <p:transition spd="slow" advTm="3940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760" y="6482080"/>
            <a:ext cx="93472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p:cNvSpPr/>
          <p:nvPr/>
        </p:nvSpPr>
        <p:spPr>
          <a:xfrm>
            <a:off x="182880" y="6574536"/>
            <a:ext cx="1682496"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rgbClr val="002060"/>
                </a:solidFill>
              </a:rPr>
              <a:t>Abril 2023</a:t>
            </a:r>
            <a:endParaRPr lang="es-ES" sz="1600" dirty="0">
              <a:solidFill>
                <a:srgbClr val="002060"/>
              </a:solidFill>
            </a:endParaRPr>
          </a:p>
        </p:txBody>
      </p:sp>
      <p:sp>
        <p:nvSpPr>
          <p:cNvPr id="5" name="Rectángulo 4"/>
          <p:cNvSpPr/>
          <p:nvPr/>
        </p:nvSpPr>
        <p:spPr>
          <a:xfrm>
            <a:off x="252549" y="29028"/>
            <a:ext cx="5930537" cy="478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002060"/>
                </a:solidFill>
              </a:rPr>
              <a:t>Edeka en cifras</a:t>
            </a:r>
            <a:endParaRPr lang="es-ES" sz="2800" b="1" dirty="0">
              <a:solidFill>
                <a:srgbClr val="002060"/>
              </a:solidFill>
            </a:endParaRPr>
          </a:p>
        </p:txBody>
      </p:sp>
      <p:pic>
        <p:nvPicPr>
          <p:cNvPr id="12" name="Imagen 11"/>
          <p:cNvPicPr>
            <a:picLocks noChangeAspect="1"/>
          </p:cNvPicPr>
          <p:nvPr/>
        </p:nvPicPr>
        <p:blipFill rotWithShape="1">
          <a:blip r:embed="rId2"/>
          <a:srcRect l="-108" t="79507" r="66214" b="4729"/>
          <a:stretch/>
        </p:blipFill>
        <p:spPr>
          <a:xfrm rot="16200000">
            <a:off x="-1197421" y="2850813"/>
            <a:ext cx="5029201" cy="1195999"/>
          </a:xfrm>
          <a:prstGeom prst="rect">
            <a:avLst/>
          </a:prstGeom>
        </p:spPr>
      </p:pic>
      <p:pic>
        <p:nvPicPr>
          <p:cNvPr id="13" name="Imagen 12"/>
          <p:cNvPicPr>
            <a:picLocks noChangeAspect="1"/>
          </p:cNvPicPr>
          <p:nvPr/>
        </p:nvPicPr>
        <p:blipFill>
          <a:blip r:embed="rId3"/>
          <a:stretch>
            <a:fillRect/>
          </a:stretch>
        </p:blipFill>
        <p:spPr>
          <a:xfrm>
            <a:off x="10073120" y="6398079"/>
            <a:ext cx="1938696" cy="377985"/>
          </a:xfrm>
          <a:prstGeom prst="rect">
            <a:avLst/>
          </a:prstGeom>
        </p:spPr>
      </p:pic>
      <p:pic>
        <p:nvPicPr>
          <p:cNvPr id="4" name="Imagen 3"/>
          <p:cNvPicPr>
            <a:picLocks noChangeAspect="1"/>
          </p:cNvPicPr>
          <p:nvPr/>
        </p:nvPicPr>
        <p:blipFill rotWithShape="1">
          <a:blip r:embed="rId4"/>
          <a:srcRect l="36326" t="19666" r="18887" b="8724"/>
          <a:stretch/>
        </p:blipFill>
        <p:spPr>
          <a:xfrm>
            <a:off x="2699658" y="268514"/>
            <a:ext cx="7053942" cy="6344202"/>
          </a:xfrm>
          <a:prstGeom prst="rect">
            <a:avLst/>
          </a:prstGeom>
        </p:spPr>
      </p:pic>
    </p:spTree>
    <p:extLst>
      <p:ext uri="{BB962C8B-B14F-4D97-AF65-F5344CB8AC3E}">
        <p14:creationId xmlns:p14="http://schemas.microsoft.com/office/powerpoint/2010/main" val="3339557786"/>
      </p:ext>
    </p:extLst>
  </p:cSld>
  <p:clrMapOvr>
    <a:masterClrMapping/>
  </p:clrMapOvr>
  <mc:AlternateContent xmlns:mc="http://schemas.openxmlformats.org/markup-compatibility/2006" xmlns:p14="http://schemas.microsoft.com/office/powerpoint/2010/main">
    <mc:Choice Requires="p14">
      <p:transition spd="slow" p14:dur="2000" advTm="39406"/>
    </mc:Choice>
    <mc:Fallback xmlns="">
      <p:transition spd="slow" advTm="3940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760" y="6482080"/>
            <a:ext cx="93472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p:cNvSpPr/>
          <p:nvPr/>
        </p:nvSpPr>
        <p:spPr>
          <a:xfrm>
            <a:off x="182880" y="6574536"/>
            <a:ext cx="1682496"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rgbClr val="002060"/>
                </a:solidFill>
              </a:rPr>
              <a:t>Abril 2023</a:t>
            </a:r>
            <a:endParaRPr lang="es-ES" sz="1600" dirty="0">
              <a:solidFill>
                <a:srgbClr val="002060"/>
              </a:solidFill>
            </a:endParaRPr>
          </a:p>
        </p:txBody>
      </p:sp>
      <p:sp>
        <p:nvSpPr>
          <p:cNvPr id="5" name="Rectángulo 4"/>
          <p:cNvSpPr/>
          <p:nvPr/>
        </p:nvSpPr>
        <p:spPr>
          <a:xfrm>
            <a:off x="252549" y="29028"/>
            <a:ext cx="5930537" cy="478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002060"/>
                </a:solidFill>
              </a:rPr>
              <a:t>Edeka: planeando el mañana</a:t>
            </a:r>
            <a:endParaRPr lang="es-ES" sz="2800" b="1" dirty="0">
              <a:solidFill>
                <a:srgbClr val="002060"/>
              </a:solidFill>
            </a:endParaRPr>
          </a:p>
        </p:txBody>
      </p:sp>
      <p:sp>
        <p:nvSpPr>
          <p:cNvPr id="3" name="Rectángulo 2"/>
          <p:cNvSpPr/>
          <p:nvPr/>
        </p:nvSpPr>
        <p:spPr>
          <a:xfrm>
            <a:off x="111760" y="678183"/>
            <a:ext cx="5374640" cy="3416320"/>
          </a:xfrm>
          <a:prstGeom prst="rect">
            <a:avLst/>
          </a:prstGeom>
          <a:solidFill>
            <a:schemeClr val="bg1">
              <a:lumMod val="95000"/>
            </a:schemeClr>
          </a:solidFill>
          <a:ln>
            <a:solidFill>
              <a:srgbClr val="002060"/>
            </a:solidFill>
          </a:ln>
        </p:spPr>
        <p:txBody>
          <a:bodyPr wrap="square">
            <a:spAutoFit/>
          </a:bodyPr>
          <a:lstStyle/>
          <a:p>
            <a:r>
              <a:rPr lang="es-ES" dirty="0" smtClean="0"/>
              <a:t>“Para el grupo EDEKA, el año 2023 se caracterizó por una apariencia unida y una actitud clara, por un lado, pero también por una gran voluntad de cambio.</a:t>
            </a:r>
          </a:p>
          <a:p>
            <a:r>
              <a:rPr lang="es-ES" dirty="0" smtClean="0"/>
              <a:t>Especialmente durante las intensas negociaciones con los grupos industriales globales, hemos adoptado una posición clara: por alimentos asequibles, en beneficio exclusivo de nuestros clientes", afirma Markus Mosa, presidente de la junta directiva de EDEKA ZENTRALE Stiftung &amp; Co. KG. “Me gustaría agradecer especialmente a nuestros empresarios de la red EDEKA, que afrontaron todos los desafíos con valentía y energía”.</a:t>
            </a:r>
            <a:endParaRPr lang="es-ES" dirty="0"/>
          </a:p>
        </p:txBody>
      </p:sp>
      <p:pic>
        <p:nvPicPr>
          <p:cNvPr id="6" name="Imagen 5"/>
          <p:cNvPicPr>
            <a:picLocks noChangeAspect="1"/>
          </p:cNvPicPr>
          <p:nvPr/>
        </p:nvPicPr>
        <p:blipFill rotWithShape="1">
          <a:blip r:embed="rId2"/>
          <a:srcRect l="19644" t="47526" r="54025" b="24601"/>
          <a:stretch/>
        </p:blipFill>
        <p:spPr>
          <a:xfrm>
            <a:off x="-1" y="4264686"/>
            <a:ext cx="3788229" cy="2255773"/>
          </a:xfrm>
          <a:prstGeom prst="rect">
            <a:avLst/>
          </a:prstGeom>
        </p:spPr>
      </p:pic>
      <p:sp>
        <p:nvSpPr>
          <p:cNvPr id="7" name="Rectángulo 6"/>
          <p:cNvSpPr/>
          <p:nvPr/>
        </p:nvSpPr>
        <p:spPr>
          <a:xfrm>
            <a:off x="4911635" y="4450755"/>
            <a:ext cx="6096000" cy="2031325"/>
          </a:xfrm>
          <a:prstGeom prst="rect">
            <a:avLst/>
          </a:prstGeom>
        </p:spPr>
        <p:txBody>
          <a:bodyPr>
            <a:spAutoFit/>
          </a:bodyPr>
          <a:lstStyle/>
          <a:p>
            <a:r>
              <a:rPr lang="es-ES" dirty="0" smtClean="0"/>
              <a:t>“</a:t>
            </a:r>
            <a:r>
              <a:rPr lang="es-ES" dirty="0" smtClean="0">
                <a:latin typeface="Arial Black" panose="020B0A04020102020204" pitchFamily="34" charset="0"/>
              </a:rPr>
              <a:t>AQUÍ EN EDEKA HEMOS TOMADO UNA POSTURA CLARA EN CONTRA DE CORPORACIONES INDUSTRIALES QUE OPERAN A NIVEL MUNDIAL. ABOGAMOS POR COMESTIBLES ASEQUIBLES,</a:t>
            </a:r>
          </a:p>
          <a:p>
            <a:r>
              <a:rPr lang="es-ES" dirty="0" smtClean="0">
                <a:latin typeface="Arial Black" panose="020B0A04020102020204" pitchFamily="34" charset="0"/>
              </a:rPr>
              <a:t>TOTALMENTE EN LÍNEA CON LOS INTERESES DE NUESTROS CLIENTES</a:t>
            </a:r>
            <a:r>
              <a:rPr lang="es-ES" dirty="0" smtClean="0"/>
              <a:t>.”</a:t>
            </a:r>
            <a:endParaRPr lang="es-ES" dirty="0"/>
          </a:p>
        </p:txBody>
      </p:sp>
      <p:pic>
        <p:nvPicPr>
          <p:cNvPr id="8" name="Imagen 7"/>
          <p:cNvPicPr>
            <a:picLocks noChangeAspect="1"/>
          </p:cNvPicPr>
          <p:nvPr/>
        </p:nvPicPr>
        <p:blipFill>
          <a:blip r:embed="rId3"/>
          <a:stretch>
            <a:fillRect/>
          </a:stretch>
        </p:blipFill>
        <p:spPr>
          <a:xfrm>
            <a:off x="5658320" y="1135383"/>
            <a:ext cx="6139233" cy="2558014"/>
          </a:xfrm>
          <a:prstGeom prst="rect">
            <a:avLst/>
          </a:prstGeom>
        </p:spPr>
      </p:pic>
      <p:pic>
        <p:nvPicPr>
          <p:cNvPr id="10" name="Imagen 9"/>
          <p:cNvPicPr>
            <a:picLocks noChangeAspect="1"/>
          </p:cNvPicPr>
          <p:nvPr/>
        </p:nvPicPr>
        <p:blipFill>
          <a:blip r:embed="rId4"/>
          <a:stretch>
            <a:fillRect/>
          </a:stretch>
        </p:blipFill>
        <p:spPr>
          <a:xfrm>
            <a:off x="10073120" y="6398079"/>
            <a:ext cx="1938696" cy="377985"/>
          </a:xfrm>
          <a:prstGeom prst="rect">
            <a:avLst/>
          </a:prstGeom>
        </p:spPr>
      </p:pic>
    </p:spTree>
    <p:extLst>
      <p:ext uri="{BB962C8B-B14F-4D97-AF65-F5344CB8AC3E}">
        <p14:creationId xmlns:p14="http://schemas.microsoft.com/office/powerpoint/2010/main" val="995819564"/>
      </p:ext>
    </p:extLst>
  </p:cSld>
  <p:clrMapOvr>
    <a:masterClrMapping/>
  </p:clrMapOvr>
  <mc:AlternateContent xmlns:mc="http://schemas.openxmlformats.org/markup-compatibility/2006" xmlns:p14="http://schemas.microsoft.com/office/powerpoint/2010/main">
    <mc:Choice Requires="p14">
      <p:transition spd="slow" p14:dur="2000" advTm="39406"/>
    </mc:Choice>
    <mc:Fallback xmlns="">
      <p:transition spd="slow" advTm="39406"/>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760" y="6482080"/>
            <a:ext cx="934720"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p:cNvSpPr/>
          <p:nvPr/>
        </p:nvSpPr>
        <p:spPr>
          <a:xfrm>
            <a:off x="182880" y="6574536"/>
            <a:ext cx="1682496"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rgbClr val="002060"/>
                </a:solidFill>
              </a:rPr>
              <a:t>Abril 2023</a:t>
            </a:r>
            <a:endParaRPr lang="es-ES" sz="1600" dirty="0">
              <a:solidFill>
                <a:srgbClr val="002060"/>
              </a:solidFill>
            </a:endParaRPr>
          </a:p>
        </p:txBody>
      </p:sp>
      <p:sp>
        <p:nvSpPr>
          <p:cNvPr id="5" name="Rectángulo 4"/>
          <p:cNvSpPr/>
          <p:nvPr/>
        </p:nvSpPr>
        <p:spPr>
          <a:xfrm>
            <a:off x="252549" y="29028"/>
            <a:ext cx="7319826" cy="478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002060"/>
                </a:solidFill>
              </a:rPr>
              <a:t>Edeka busca la experiencia de compra perfecta</a:t>
            </a:r>
            <a:endParaRPr lang="es-ES" sz="2800" b="1" dirty="0">
              <a:solidFill>
                <a:srgbClr val="002060"/>
              </a:solidFill>
            </a:endParaRPr>
          </a:p>
        </p:txBody>
      </p:sp>
      <p:sp>
        <p:nvSpPr>
          <p:cNvPr id="3" name="Rectángulo 2"/>
          <p:cNvSpPr/>
          <p:nvPr/>
        </p:nvSpPr>
        <p:spPr>
          <a:xfrm>
            <a:off x="182880" y="648107"/>
            <a:ext cx="5351145" cy="5693866"/>
          </a:xfrm>
          <a:prstGeom prst="rect">
            <a:avLst/>
          </a:prstGeom>
          <a:solidFill>
            <a:schemeClr val="bg1">
              <a:lumMod val="95000"/>
            </a:schemeClr>
          </a:solidFill>
          <a:ln>
            <a:solidFill>
              <a:srgbClr val="002060"/>
            </a:solidFill>
          </a:ln>
        </p:spPr>
        <p:txBody>
          <a:bodyPr wrap="square">
            <a:spAutoFit/>
          </a:bodyPr>
          <a:lstStyle/>
          <a:p>
            <a:r>
              <a:rPr lang="es-ES" sz="1400" dirty="0" smtClean="0"/>
              <a:t>En vista de las altas tasas de inflación y la caída del consumo, 2023 fue un año lleno de desafíos para el sector minorista de alimentos en Alemania. </a:t>
            </a:r>
            <a:r>
              <a:rPr lang="es-ES" sz="1400" b="1" dirty="0" smtClean="0"/>
              <a:t>Aunque los aumentos fueron acompañados por mayores ventas, también</a:t>
            </a:r>
          </a:p>
          <a:p>
            <a:r>
              <a:rPr lang="es-ES" sz="1400" b="1" dirty="0" smtClean="0"/>
              <a:t>provocó una disminución del volumen vendido</a:t>
            </a:r>
            <a:r>
              <a:rPr lang="es-ES" sz="1400" dirty="0" smtClean="0"/>
              <a:t>. </a:t>
            </a:r>
          </a:p>
          <a:p>
            <a:endParaRPr lang="es-ES" sz="1400" dirty="0"/>
          </a:p>
          <a:p>
            <a:r>
              <a:rPr lang="es-ES" sz="1400" b="1" dirty="0" smtClean="0"/>
              <a:t>Las tiendas de descuento </a:t>
            </a:r>
            <a:r>
              <a:rPr lang="es-ES" sz="1400" dirty="0" smtClean="0"/>
              <a:t>fueron las </a:t>
            </a:r>
            <a:r>
              <a:rPr lang="es-ES" sz="1400" b="1" dirty="0" smtClean="0">
                <a:solidFill>
                  <a:srgbClr val="FF0000"/>
                </a:solidFill>
              </a:rPr>
              <a:t>principales beneficiarios </a:t>
            </a:r>
            <a:r>
              <a:rPr lang="es-ES" sz="1400" dirty="0" smtClean="0"/>
              <a:t>de la “degradación”, es decir, de la </a:t>
            </a:r>
            <a:r>
              <a:rPr lang="es-ES" sz="1400" b="1" dirty="0" smtClean="0">
                <a:solidFill>
                  <a:srgbClr val="FF0000"/>
                </a:solidFill>
              </a:rPr>
              <a:t>búsqueda de alternativas de productos más baratos</a:t>
            </a:r>
            <a:r>
              <a:rPr lang="es-ES" sz="1400" dirty="0" smtClean="0"/>
              <a:t>, hasta que aparecieron los minoristas de gama completa para recuperar cuota de mercado a partir del otoño.</a:t>
            </a:r>
          </a:p>
          <a:p>
            <a:r>
              <a:rPr lang="es-ES" sz="1400" dirty="0" smtClean="0"/>
              <a:t>Para el Grupo EDEKA, la diversificación de sus formatos de venta también se amortizó en el pasado ejercicio. La asociación es participar activamente allí donde los alimentos se cruzan con los consumidores.</a:t>
            </a:r>
          </a:p>
          <a:p>
            <a:r>
              <a:rPr lang="es-ES" sz="1400" dirty="0" smtClean="0"/>
              <a:t>Todas las áreas de negocio minorista tuvieron un desempeño exitoso en 2023 y en algunos casos recuperaron el terreno perdido.</a:t>
            </a:r>
          </a:p>
          <a:p>
            <a:endParaRPr lang="es-ES" sz="1400" dirty="0" smtClean="0"/>
          </a:p>
          <a:p>
            <a:r>
              <a:rPr lang="es-ES" sz="1400" dirty="0" smtClean="0"/>
              <a:t>El segmento de descuento con </a:t>
            </a:r>
            <a:r>
              <a:rPr lang="es-ES" sz="1400" b="1" dirty="0" smtClean="0"/>
              <a:t>Netto Marken-Discount </a:t>
            </a:r>
            <a:r>
              <a:rPr lang="es-ES" sz="1400" b="1" dirty="0" smtClean="0">
                <a:solidFill>
                  <a:srgbClr val="FF0000"/>
                </a:solidFill>
              </a:rPr>
              <a:t>se benefició especialmente de una mayor sensibilidad al precio.</a:t>
            </a:r>
            <a:r>
              <a:rPr lang="es-ES" sz="1400" dirty="0" smtClean="0"/>
              <a:t> Sin embargo, también se logró una </a:t>
            </a:r>
            <a:r>
              <a:rPr lang="es-ES" sz="1400" b="1" dirty="0" smtClean="0"/>
              <a:t>recuperación en el negocio de gama completa </a:t>
            </a:r>
            <a:r>
              <a:rPr lang="es-ES" sz="1400" dirty="0" smtClean="0"/>
              <a:t>durante  el transcurso de 2023, principalmente </a:t>
            </a:r>
            <a:r>
              <a:rPr lang="es-ES" sz="1400" b="1" dirty="0" smtClean="0"/>
              <a:t>gracias al compromiso de los minoristas independientes EDEKA</a:t>
            </a:r>
            <a:r>
              <a:rPr lang="es-ES" sz="1400" dirty="0" smtClean="0"/>
              <a:t>: </a:t>
            </a:r>
            <a:r>
              <a:rPr lang="es-ES" sz="1400" b="1" dirty="0" smtClean="0"/>
              <a:t>se centraron en su fortalezas competitivas tradicionales y cada vez más de con la experiencia compra</a:t>
            </a:r>
            <a:r>
              <a:rPr lang="es-ES" sz="1400" dirty="0" smtClean="0"/>
              <a:t>, eventos para clientes y ofertas de catering – siempre basados ​​en precios competitivos. El Grupo EDEKA también ganó más cuota de mercado en el negocio online con su Picnic, socio de rápido crecimiento.</a:t>
            </a:r>
            <a:endParaRPr lang="es-ES" sz="1400" dirty="0"/>
          </a:p>
        </p:txBody>
      </p:sp>
      <p:pic>
        <p:nvPicPr>
          <p:cNvPr id="6" name="Imagen 5"/>
          <p:cNvPicPr>
            <a:picLocks noChangeAspect="1"/>
          </p:cNvPicPr>
          <p:nvPr/>
        </p:nvPicPr>
        <p:blipFill rotWithShape="1">
          <a:blip r:embed="rId2"/>
          <a:srcRect l="33601" t="20025" r="43334" b="19799"/>
          <a:stretch/>
        </p:blipFill>
        <p:spPr>
          <a:xfrm>
            <a:off x="7367443" y="261022"/>
            <a:ext cx="4362739" cy="6402460"/>
          </a:xfrm>
          <a:prstGeom prst="rect">
            <a:avLst/>
          </a:prstGeom>
        </p:spPr>
      </p:pic>
    </p:spTree>
    <p:extLst>
      <p:ext uri="{BB962C8B-B14F-4D97-AF65-F5344CB8AC3E}">
        <p14:creationId xmlns:p14="http://schemas.microsoft.com/office/powerpoint/2010/main" val="3457448048"/>
      </p:ext>
    </p:extLst>
  </p:cSld>
  <p:clrMapOvr>
    <a:masterClrMapping/>
  </p:clrMapOvr>
  <mc:AlternateContent xmlns:mc="http://schemas.openxmlformats.org/markup-compatibility/2006" xmlns:p14="http://schemas.microsoft.com/office/powerpoint/2010/main">
    <mc:Choice Requires="p14">
      <p:transition spd="slow" p14:dur="2000" advTm="39406"/>
    </mc:Choice>
    <mc:Fallback xmlns="">
      <p:transition spd="slow" advTm="39406"/>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1384</Words>
  <Application>Microsoft Office PowerPoint</Application>
  <PresentationFormat>Panorámica</PresentationFormat>
  <Paragraphs>86</Paragraphs>
  <Slides>13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13</vt:i4>
      </vt:variant>
    </vt:vector>
  </HeadingPairs>
  <TitlesOfParts>
    <vt:vector size="18"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Windows User</dc:creator>
  <cp:lastModifiedBy>Windows User</cp:lastModifiedBy>
  <cp:revision>17</cp:revision>
  <dcterms:created xsi:type="dcterms:W3CDTF">2024-04-25T21:36:00Z</dcterms:created>
  <dcterms:modified xsi:type="dcterms:W3CDTF">2024-04-26T12:41:10Z</dcterms:modified>
</cp:coreProperties>
</file>