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58" r:id="rId6"/>
    <p:sldId id="263" r:id="rId7"/>
    <p:sldId id="270" r:id="rId8"/>
    <p:sldId id="271" r:id="rId9"/>
    <p:sldId id="268" r:id="rId10"/>
    <p:sldId id="264" r:id="rId11"/>
    <p:sldId id="260" r:id="rId12"/>
    <p:sldId id="265" r:id="rId13"/>
    <p:sldId id="259" r:id="rId14"/>
    <p:sldId id="266" r:id="rId15"/>
    <p:sldId id="267" r:id="rId16"/>
    <p:sldId id="269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BEE2-81B9-4B77-929A-100EDA681FC2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FC71-FC2D-40D6-96BA-EE786F4985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528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BEE2-81B9-4B77-929A-100EDA681FC2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FC71-FC2D-40D6-96BA-EE786F4985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7257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BEE2-81B9-4B77-929A-100EDA681FC2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FC71-FC2D-40D6-96BA-EE786F4985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80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BEE2-81B9-4B77-929A-100EDA681FC2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FC71-FC2D-40D6-96BA-EE786F4985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525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BEE2-81B9-4B77-929A-100EDA681FC2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FC71-FC2D-40D6-96BA-EE786F4985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41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BEE2-81B9-4B77-929A-100EDA681FC2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FC71-FC2D-40D6-96BA-EE786F4985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2299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BEE2-81B9-4B77-929A-100EDA681FC2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FC71-FC2D-40D6-96BA-EE786F4985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824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BEE2-81B9-4B77-929A-100EDA681FC2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FC71-FC2D-40D6-96BA-EE786F4985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92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BEE2-81B9-4B77-929A-100EDA681FC2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FC71-FC2D-40D6-96BA-EE786F4985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5771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BEE2-81B9-4B77-929A-100EDA681FC2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FC71-FC2D-40D6-96BA-EE786F4985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34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BEE2-81B9-4B77-929A-100EDA681FC2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FC71-FC2D-40D6-96BA-EE786F4985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43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ABEE2-81B9-4B77-929A-100EDA681FC2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5FC71-FC2D-40D6-96BA-EE786F4985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822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4920" t="16223" r="1293" b="6120"/>
          <a:stretch/>
        </p:blipFill>
        <p:spPr>
          <a:xfrm>
            <a:off x="7654833" y="478971"/>
            <a:ext cx="4135849" cy="53470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1214" t="20289" r="46523" b="47750"/>
          <a:stretch/>
        </p:blipFill>
        <p:spPr>
          <a:xfrm>
            <a:off x="1583586" y="416784"/>
            <a:ext cx="3387635" cy="273571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03776" y="3309731"/>
            <a:ext cx="5347253" cy="1302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 smtClean="0"/>
              <a:t>Carrefour Group. Resumen resultados anuales 2023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539932" y="4611757"/>
            <a:ext cx="5232476" cy="322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0000"/>
                </a:solidFill>
              </a:rPr>
              <a:t>Cómo Carrefour desarrolla su estrategia hasta 2026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137267" y="4933974"/>
            <a:ext cx="2037806" cy="766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Grocery-retail.com</a:t>
            </a:r>
          </a:p>
          <a:p>
            <a:pPr algn="ctr"/>
            <a:r>
              <a:rPr lang="es-ES" dirty="0" smtClean="0"/>
              <a:t>25 abril 2024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7183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Abril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69966" y="87086"/>
            <a:ext cx="5930537" cy="47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002060"/>
                </a:solidFill>
              </a:rPr>
              <a:t>Crecimiento en ventas en 2023</a:t>
            </a:r>
            <a:endParaRPr lang="es-ES" sz="28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0602" t="30125" r="2549" b="10422"/>
          <a:stretch/>
        </p:blipFill>
        <p:spPr>
          <a:xfrm>
            <a:off x="339633" y="1193075"/>
            <a:ext cx="11386971" cy="495517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782492" y="56606"/>
            <a:ext cx="2055223" cy="1018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 smtClean="0">
                <a:solidFill>
                  <a:srgbClr val="002060"/>
                </a:solidFill>
              </a:rPr>
              <a:t>+10,4%</a:t>
            </a:r>
          </a:p>
          <a:p>
            <a:pPr algn="ctr"/>
            <a:r>
              <a:rPr lang="es-ES" b="1" dirty="0" smtClean="0">
                <a:solidFill>
                  <a:srgbClr val="002060"/>
                </a:solidFill>
              </a:rPr>
              <a:t>LFL en 2023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700273" y="1352679"/>
            <a:ext cx="6096000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ES" sz="1600" b="1" dirty="0" smtClean="0"/>
              <a:t>Francia: </a:t>
            </a:r>
            <a:r>
              <a:rPr lang="es-ES" sz="1600" dirty="0" smtClean="0"/>
              <a:t>Crecimiento impulsado por los alimentos (+6,0% LFL); Fuerte desempeño del comercio electrónico (GMV +16%)</a:t>
            </a:r>
            <a:endParaRPr lang="es-ES" sz="1600" dirty="0"/>
          </a:p>
        </p:txBody>
      </p:sp>
      <p:sp>
        <p:nvSpPr>
          <p:cNvPr id="10" name="Rectángulo 9"/>
          <p:cNvSpPr/>
          <p:nvPr/>
        </p:nvSpPr>
        <p:spPr>
          <a:xfrm>
            <a:off x="5700273" y="1981319"/>
            <a:ext cx="410631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1600" b="1" dirty="0" smtClean="0"/>
              <a:t>España</a:t>
            </a:r>
            <a:r>
              <a:rPr lang="es-ES" sz="1600" dirty="0" smtClean="0"/>
              <a:t>: Impulso positivo en todos los formatos</a:t>
            </a:r>
            <a:endParaRPr lang="es-ES" sz="1600" dirty="0"/>
          </a:p>
        </p:txBody>
      </p:sp>
      <p:sp>
        <p:nvSpPr>
          <p:cNvPr id="11" name="Rectángulo 10"/>
          <p:cNvSpPr/>
          <p:nvPr/>
        </p:nvSpPr>
        <p:spPr>
          <a:xfrm>
            <a:off x="5700273" y="2363738"/>
            <a:ext cx="6096000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ES" sz="1600" b="1" dirty="0" smtClean="0"/>
              <a:t>Italia</a:t>
            </a:r>
            <a:r>
              <a:rPr lang="es-ES" sz="1600" dirty="0" smtClean="0"/>
              <a:t>: Buena dinámica con mejora continua en atención al cliente satisfacción, especialmente en la competitividad de precios</a:t>
            </a:r>
            <a:endParaRPr lang="es-ES" sz="1600" dirty="0"/>
          </a:p>
        </p:txBody>
      </p:sp>
      <p:sp>
        <p:nvSpPr>
          <p:cNvPr id="12" name="Rectángulo 11"/>
          <p:cNvSpPr/>
          <p:nvPr/>
        </p:nvSpPr>
        <p:spPr>
          <a:xfrm>
            <a:off x="5700273" y="2988249"/>
            <a:ext cx="638722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400" b="1" dirty="0" smtClean="0"/>
              <a:t>Bélgica</a:t>
            </a:r>
            <a:r>
              <a:rPr lang="es-ES" sz="1400" dirty="0" smtClean="0"/>
              <a:t>: la estrategia de recuperación da frutos en un entorno altamente competitivo entorno, con mayores ganancias de cuota de mercado y volúmenes positivos</a:t>
            </a:r>
            <a:endParaRPr lang="es-ES" sz="1400" dirty="0"/>
          </a:p>
        </p:txBody>
      </p:sp>
      <p:sp>
        <p:nvSpPr>
          <p:cNvPr id="13" name="Rectángulo 12"/>
          <p:cNvSpPr/>
          <p:nvPr/>
        </p:nvSpPr>
        <p:spPr>
          <a:xfrm>
            <a:off x="5700273" y="3509626"/>
            <a:ext cx="6096000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ES" sz="1600" b="1" dirty="0" smtClean="0"/>
              <a:t>Rumania: </a:t>
            </a:r>
            <a:r>
              <a:rPr lang="es-ES" sz="1600" dirty="0" smtClean="0"/>
              <a:t>crecimiento constante de los ingresos con un comercial exitoso actividad</a:t>
            </a:r>
            <a:endParaRPr lang="es-ES" sz="1600" dirty="0"/>
          </a:p>
        </p:txBody>
      </p:sp>
      <p:sp>
        <p:nvSpPr>
          <p:cNvPr id="14" name="Rectángulo 13"/>
          <p:cNvSpPr/>
          <p:nvPr/>
        </p:nvSpPr>
        <p:spPr>
          <a:xfrm>
            <a:off x="5700273" y="4086354"/>
            <a:ext cx="6096000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ES" sz="1600" b="1" dirty="0" smtClean="0"/>
              <a:t>Polonia: </a:t>
            </a:r>
            <a:r>
              <a:rPr lang="es-ES" sz="1600" dirty="0" smtClean="0"/>
              <a:t>Ligera caída de las ventas en un contexto de presión</a:t>
            </a:r>
          </a:p>
          <a:p>
            <a:r>
              <a:rPr lang="es-ES" sz="1600" dirty="0" smtClean="0"/>
              <a:t>poder adquisitivo y altas compensaciones</a:t>
            </a:r>
            <a:endParaRPr lang="es-ES" sz="1600" dirty="0"/>
          </a:p>
        </p:txBody>
      </p:sp>
      <p:sp>
        <p:nvSpPr>
          <p:cNvPr id="15" name="Rectángulo 14"/>
          <p:cNvSpPr/>
          <p:nvPr/>
        </p:nvSpPr>
        <p:spPr>
          <a:xfrm>
            <a:off x="5700273" y="4615778"/>
            <a:ext cx="6096000" cy="83099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ES" sz="1600" b="1" dirty="0" smtClean="0"/>
              <a:t>Brasil</a:t>
            </a:r>
            <a:r>
              <a:rPr lang="es-ES" sz="1600" dirty="0" smtClean="0"/>
              <a:t>: buena resiliencia, especialmente gracias a Atacadao, en una situación adversa. Entorno marcado por la presión sobre el poder adquisitivo y los alimentos deflación en el segundo semestre</a:t>
            </a:r>
            <a:endParaRPr lang="es-ES" sz="1600" dirty="0"/>
          </a:p>
        </p:txBody>
      </p:sp>
      <p:sp>
        <p:nvSpPr>
          <p:cNvPr id="16" name="Rectángulo 15"/>
          <p:cNvSpPr/>
          <p:nvPr/>
        </p:nvSpPr>
        <p:spPr>
          <a:xfrm>
            <a:off x="5665439" y="5475099"/>
            <a:ext cx="6096000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ES" sz="1600" b="1" dirty="0" smtClean="0"/>
              <a:t>Argentina: </a:t>
            </a:r>
            <a:r>
              <a:rPr lang="es-ES" sz="1600" dirty="0" smtClean="0"/>
              <a:t>Fuertes ganancias de participación de mercado y volumen continuo crecimiento en entorno hiperinflacionario</a:t>
            </a:r>
            <a:endParaRPr lang="es-ES" sz="16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120" y="6398079"/>
            <a:ext cx="19386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6"/>
    </mc:Choice>
    <mc:Fallback xmlns="">
      <p:transition spd="slow" advTm="3940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Abril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82880" y="118251"/>
            <a:ext cx="5930537" cy="47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002060"/>
                </a:solidFill>
              </a:rPr>
              <a:t>Resumen ventas año fiscal 2023</a:t>
            </a:r>
            <a:endParaRPr lang="es-ES" sz="28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0957" t="24666" r="3223" b="10230"/>
          <a:stretch/>
        </p:blipFill>
        <p:spPr>
          <a:xfrm>
            <a:off x="663388" y="810152"/>
            <a:ext cx="10504998" cy="507402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120" y="6398079"/>
            <a:ext cx="19386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2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6"/>
    </mc:Choice>
    <mc:Fallback xmlns="">
      <p:transition spd="slow" advTm="3940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Abril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82880" y="95794"/>
            <a:ext cx="5930537" cy="47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002060"/>
                </a:solidFill>
              </a:rPr>
              <a:t>Ingresos 2023</a:t>
            </a:r>
            <a:endParaRPr lang="es-ES" sz="28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0340" t="25110" r="12507" b="9426"/>
          <a:stretch/>
        </p:blipFill>
        <p:spPr>
          <a:xfrm>
            <a:off x="1046480" y="639335"/>
            <a:ext cx="9048204" cy="58296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304" y="6385543"/>
            <a:ext cx="19386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8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6"/>
    </mc:Choice>
    <mc:Fallback xmlns="">
      <p:transition spd="slow" advTm="3940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Abril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48343" y="165026"/>
            <a:ext cx="5930537" cy="47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002060"/>
                </a:solidFill>
              </a:rPr>
              <a:t>Numero de tiendas por país y canal</a:t>
            </a:r>
            <a:endParaRPr lang="es-ES" sz="28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711" t="25816" r="4012" b="14576"/>
          <a:stretch/>
        </p:blipFill>
        <p:spPr>
          <a:xfrm>
            <a:off x="470263" y="884936"/>
            <a:ext cx="11236239" cy="51413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120" y="6398079"/>
            <a:ext cx="19386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6"/>
    </mc:Choice>
    <mc:Fallback xmlns="">
      <p:transition spd="slow" advTm="3940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Abril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70263" y="156754"/>
            <a:ext cx="5930537" cy="47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002060"/>
                </a:solidFill>
              </a:rPr>
              <a:t>Gran rendimiento de la marca propia</a:t>
            </a:r>
            <a:endParaRPr lang="es-ES" sz="2800" b="1" dirty="0">
              <a:solidFill>
                <a:srgbClr val="00206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78823" y="728182"/>
            <a:ext cx="4280263" cy="5078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/>
              <a:t>Carrefour se movilizó plenamente en 2023 en un entorno desafiante, lo que permitió al Grupo llegar a la mayoría de sus objetivos operativos. Esto tuvo lugar en un contexto de inflación particularmente alta en Europa</a:t>
            </a:r>
            <a:r>
              <a:rPr lang="es-ES" dirty="0"/>
              <a:t> </a:t>
            </a:r>
            <a:r>
              <a:rPr lang="es-ES" dirty="0" smtClean="0"/>
              <a:t>y en Argentina, además de una fuerte presión continua sobre el poder adquisitivo de los clientes, con volúmenes negativos en la mayoría de los mercados del Grupo.</a:t>
            </a:r>
          </a:p>
          <a:p>
            <a:endParaRPr lang="es-ES" dirty="0" smtClean="0"/>
          </a:p>
          <a:p>
            <a:r>
              <a:rPr lang="es-ES" dirty="0" smtClean="0"/>
              <a:t>Se destacó especialmente la </a:t>
            </a:r>
            <a:r>
              <a:rPr lang="es-ES" b="1" dirty="0" smtClean="0"/>
              <a:t>prioridad otorgada a los productos de la marca Carrefour</a:t>
            </a:r>
            <a:r>
              <a:rPr lang="es-ES" dirty="0" smtClean="0"/>
              <a:t> y a la gama de precios de entrada “Simpl”. Estos productos suponen ya el </a:t>
            </a:r>
            <a:r>
              <a:rPr lang="es-ES" b="1" dirty="0" smtClean="0">
                <a:solidFill>
                  <a:srgbClr val="FF0000"/>
                </a:solidFill>
              </a:rPr>
              <a:t>36% de las ventas de alimentación,</a:t>
            </a:r>
            <a:r>
              <a:rPr lang="es-ES" dirty="0" smtClean="0"/>
              <a:t> aumentando +3 puntos respecto a 2022, en línea con el objetivo del 40% marcado en el plan Carrefour 2026.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568" y="833836"/>
            <a:ext cx="6674924" cy="290214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723018" y="4193178"/>
            <a:ext cx="3257005" cy="1018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 smtClean="0">
                <a:solidFill>
                  <a:srgbClr val="002060"/>
                </a:solidFill>
              </a:rPr>
              <a:t>36%</a:t>
            </a:r>
          </a:p>
          <a:p>
            <a:pPr algn="ctr"/>
            <a:r>
              <a:rPr lang="es-ES" b="1" dirty="0" smtClean="0">
                <a:solidFill>
                  <a:srgbClr val="002060"/>
                </a:solidFill>
              </a:rPr>
              <a:t>Participación de la marca propia en las ventas</a:t>
            </a:r>
            <a:endParaRPr lang="es-ES" b="1" dirty="0">
              <a:solidFill>
                <a:srgbClr val="00206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120" y="6398079"/>
            <a:ext cx="19386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3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6"/>
    </mc:Choice>
    <mc:Fallback xmlns="">
      <p:transition spd="slow" advTm="3940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Abril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09303" y="16951"/>
            <a:ext cx="5930537" cy="47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002060"/>
                </a:solidFill>
              </a:rPr>
              <a:t>Evolución estrategias</a:t>
            </a:r>
            <a:endParaRPr lang="es-ES" sz="2800" b="1" dirty="0">
              <a:solidFill>
                <a:srgbClr val="00206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1760" y="2953267"/>
            <a:ext cx="3902891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b="1" dirty="0" smtClean="0"/>
              <a:t>Carrefour mejoró la competitividad </a:t>
            </a:r>
            <a:r>
              <a:rPr lang="es-ES" dirty="0" smtClean="0"/>
              <a:t>en otoño, lanzando numerosas iniciativas para apoyar a sus clientes de cara de subidas de precios, con varias campañas de rebaja y promoción de miles de productos. Estos iniciativas permitieron mejorar la satisfacción del cliente, con un aumento del NPS del Grupo de +4 puntos en 2023.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8053976" y="2953267"/>
            <a:ext cx="4032069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b="1" dirty="0" smtClean="0"/>
              <a:t>La estrategia digital </a:t>
            </a:r>
            <a:r>
              <a:rPr lang="es-ES" dirty="0" smtClean="0"/>
              <a:t>del grupo sigue dando frutos. El GMV online aumentó un +26% hasta los 5.300 millones de euros en 2023. Este crecimiento es impulsado especialmente por Brasil (+40%) y Francia (+16%), donde Carrefour reforzó aún más su liderazgo en el segmento de alto crecimiento de la entrega a domicilio.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4144553" y="2953267"/>
            <a:ext cx="3779521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b="1" dirty="0" smtClean="0"/>
              <a:t>En cuanto a Retail Media</a:t>
            </a:r>
            <a:r>
              <a:rPr lang="es-ES" dirty="0" smtClean="0"/>
              <a:t>, el año estuvo marcado por el lanzamiento y primeros éxitos comerciales de Unlimitail, una empresa conjunta con Publicis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3" y="701032"/>
            <a:ext cx="2911188" cy="166167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156" y="701032"/>
            <a:ext cx="2912473" cy="16222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7181" y="701032"/>
            <a:ext cx="2721676" cy="162229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89091" y="2453957"/>
            <a:ext cx="2551611" cy="380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Promociones</a:t>
            </a:r>
            <a:endParaRPr lang="es-ES" b="1" dirty="0"/>
          </a:p>
        </p:txBody>
      </p:sp>
      <p:sp>
        <p:nvSpPr>
          <p:cNvPr id="13" name="Rectángulo 12"/>
          <p:cNvSpPr/>
          <p:nvPr/>
        </p:nvSpPr>
        <p:spPr>
          <a:xfrm>
            <a:off x="4758507" y="2448052"/>
            <a:ext cx="2551611" cy="380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Retail Media</a:t>
            </a:r>
            <a:endParaRPr lang="es-ES" b="1" dirty="0"/>
          </a:p>
        </p:txBody>
      </p:sp>
      <p:sp>
        <p:nvSpPr>
          <p:cNvPr id="14" name="Rectángulo 13"/>
          <p:cNvSpPr/>
          <p:nvPr/>
        </p:nvSpPr>
        <p:spPr>
          <a:xfrm>
            <a:off x="8936269" y="2448052"/>
            <a:ext cx="2551611" cy="380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Online</a:t>
            </a:r>
            <a:endParaRPr lang="es-ES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3120" y="6398079"/>
            <a:ext cx="19386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6"/>
    </mc:Choice>
    <mc:Fallback xmlns="">
      <p:transition spd="slow" advTm="3940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Abril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70263" y="156754"/>
            <a:ext cx="5930537" cy="47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smtClean="0">
                <a:solidFill>
                  <a:srgbClr val="002060"/>
                </a:solidFill>
              </a:rPr>
              <a:t>Carrefour</a:t>
            </a:r>
            <a:endParaRPr lang="es-ES" sz="28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120" y="6398079"/>
            <a:ext cx="19386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0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6"/>
    </mc:Choice>
    <mc:Fallback xmlns="">
      <p:transition spd="slow" advTm="3940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Abril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2549" y="29028"/>
            <a:ext cx="5930537" cy="47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002060"/>
                </a:solidFill>
              </a:rPr>
              <a:t>In</a:t>
            </a:r>
            <a:r>
              <a:rPr lang="es-ES" sz="2800" b="1" dirty="0" smtClean="0">
                <a:solidFill>
                  <a:srgbClr val="002060"/>
                </a:solidFill>
              </a:rPr>
              <a:t>troducción</a:t>
            </a:r>
            <a:endParaRPr lang="es-ES" sz="2800" b="1" dirty="0">
              <a:solidFill>
                <a:srgbClr val="00206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1760" y="670560"/>
            <a:ext cx="4834709" cy="56489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 smtClean="0">
              <a:solidFill>
                <a:schemeClr val="tx1"/>
              </a:solidFill>
            </a:endParaRPr>
          </a:p>
          <a:p>
            <a:endParaRPr lang="es-ES" dirty="0" smtClean="0">
              <a:solidFill>
                <a:schemeClr val="tx1"/>
              </a:solidFill>
            </a:endParaRPr>
          </a:p>
          <a:p>
            <a:r>
              <a:rPr lang="es-ES" dirty="0" smtClean="0">
                <a:solidFill>
                  <a:schemeClr val="tx1"/>
                </a:solidFill>
              </a:rPr>
              <a:t>Carrefour presentó ayer tarde sus resultados 2023 con un aumento de las ventas que fortalecen la estrategia que el operador francés está llevando a cabo a pesar de la complejidad del año marcado por la inflación y la recuperación a finales de año. 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dirty="0" smtClean="0">
                <a:solidFill>
                  <a:schemeClr val="tx1"/>
                </a:solidFill>
              </a:rPr>
              <a:t>Hay que destacar el buen desempeño de la marca propia de Carrefour que sigue creciendo y cada año que pasa aumenta su cuota dentro de las ventas totales acercándose al objetivo de 2026 del 40% de las ventas.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dirty="0" smtClean="0">
                <a:solidFill>
                  <a:schemeClr val="tx1"/>
                </a:solidFill>
              </a:rPr>
              <a:t>Atacadao, que veremos este año en Francia con la apertura de su primera tienda en Europa, presento unos buenos números en Brasil y hace de este modelo un posible nuevo “</a:t>
            </a:r>
            <a:r>
              <a:rPr lang="es-ES" dirty="0" err="1" smtClean="0">
                <a:solidFill>
                  <a:schemeClr val="tx1"/>
                </a:solidFill>
              </a:rPr>
              <a:t>player</a:t>
            </a:r>
            <a:r>
              <a:rPr lang="es-ES" dirty="0" smtClean="0">
                <a:solidFill>
                  <a:schemeClr val="tx1"/>
                </a:solidFill>
              </a:rPr>
              <a:t>” en suelo europeo.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dirty="0" smtClean="0">
                <a:solidFill>
                  <a:schemeClr val="tx1"/>
                </a:solidFill>
              </a:rPr>
              <a:t>Hacemos un repaso en este informe a todos los datos del 2023 del operador francés.</a:t>
            </a:r>
          </a:p>
          <a:p>
            <a:endParaRPr lang="es-ES" dirty="0" smtClean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1" y="818605"/>
            <a:ext cx="6940731" cy="42388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120" y="6398079"/>
            <a:ext cx="19386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7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6"/>
    </mc:Choice>
    <mc:Fallback xmlns="">
      <p:transition spd="slow" advTm="3940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Abril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70263" y="156754"/>
            <a:ext cx="9936480" cy="47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Alexandre Bompard, presidente y director ejecutivo Carrefour 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70262" y="878561"/>
            <a:ext cx="4310743" cy="5078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/>
              <a:t>“En 2023, Carrefour confirmó la fortaleza de su modelo, en un entorno marcado por una elevada inflación en Europa, y siguió mejorando su desempeño económico. </a:t>
            </a:r>
          </a:p>
          <a:p>
            <a:endParaRPr lang="es-ES" dirty="0" smtClean="0"/>
          </a:p>
          <a:p>
            <a:r>
              <a:rPr lang="es-ES" dirty="0" smtClean="0"/>
              <a:t>Estos resultados provienen del trabajo duro y del día a día excepcional, compromiso de los equipos de Carrefour y de los socios franquiciados que confirman la relevancia del plan Carrefour 2026, cuyos efectos ya son perceptibles, con un fuerte impulso en las ventas de marcas propias y el comercio electrónico y una fuerte disciplina de costes.</a:t>
            </a:r>
          </a:p>
          <a:p>
            <a:r>
              <a:rPr lang="es-ES" dirty="0" smtClean="0"/>
              <a:t> </a:t>
            </a:r>
          </a:p>
          <a:p>
            <a:r>
              <a:rPr lang="es-ES" dirty="0" smtClean="0"/>
              <a:t>El grupo también aprovechó oportunidades para reforzar su posición en sus mercados clave, en particular con el anuncio de las adquisiciones de Cora y Match en Francia.”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507" y="878561"/>
            <a:ext cx="6543675" cy="51149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120" y="6398079"/>
            <a:ext cx="19386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6"/>
    </mc:Choice>
    <mc:Fallback xmlns="">
      <p:transition spd="slow" advTm="3940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Abril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82880" y="616440"/>
            <a:ext cx="5077096" cy="5909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/>
              <a:t>“Al mismo tiempo, la integración del Grupo BIG en Brasil avanza rápidamente. Este desempeño permitió a Carrefour generar un alto nivel de flujo de caja libre neto y aumentar significativamente su dividendo. </a:t>
            </a:r>
          </a:p>
          <a:p>
            <a:endParaRPr lang="es-ES" dirty="0" smtClean="0"/>
          </a:p>
          <a:p>
            <a:r>
              <a:rPr lang="es-ES" dirty="0" smtClean="0"/>
              <a:t>Anunciamos un nuevo programa de recompra de acciones y aumentar una vez más la participación de los trabajadores en los beneficios en Francia. En 2023, continuamos superando nuestros objetivos en términos de responsabilidad social y ambiental, con una tasa de cumplimiento de la RSC del 110% y índice de Transición Alimentaria. </a:t>
            </a:r>
          </a:p>
          <a:p>
            <a:endParaRPr lang="es-ES" dirty="0" smtClean="0"/>
          </a:p>
          <a:p>
            <a:r>
              <a:rPr lang="es-ES" dirty="0" smtClean="0"/>
              <a:t>El Grupo también reforzó el compromiso de sus empleados con el lanzamiento de Carrefour Invest, el plan de accionistas empleados lanzado en 2023, que permitió a más de 30.000 de ellos convertirse en accionistas del Grupo. Carrefour afronta este nuevo año con confianza y continúa su trayectoria hacia los objetivos marcados para 2026”.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304801" y="88682"/>
            <a:ext cx="9936480" cy="47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Alexandre Bompard, presidente y director ejecutivo Carrefour 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961" y="996363"/>
            <a:ext cx="6367305" cy="424619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663" y="6482080"/>
            <a:ext cx="1938696" cy="3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6"/>
    </mc:Choice>
    <mc:Fallback xmlns="">
      <p:transition spd="slow" advTm="3940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Abril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82880" y="36503"/>
            <a:ext cx="5930537" cy="47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Principales avances estratégicos 2023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7141" t="25176" r="9450" b="9670"/>
          <a:stretch/>
        </p:blipFill>
        <p:spPr>
          <a:xfrm>
            <a:off x="1149531" y="801189"/>
            <a:ext cx="9448800" cy="546133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84663" y="966651"/>
            <a:ext cx="2412274" cy="2699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Marca propia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4728754" y="966651"/>
            <a:ext cx="2386149" cy="2699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Ecommerce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8046720" y="966651"/>
            <a:ext cx="2412274" cy="2699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Expansión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1386405" y="3551474"/>
            <a:ext cx="2412274" cy="2699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Integración Grupo Big</a:t>
            </a:r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4728754" y="3551473"/>
            <a:ext cx="2412274" cy="28029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M&amp;A</a:t>
            </a:r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>
            <a:off x="8071103" y="3561804"/>
            <a:ext cx="2412274" cy="2699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Retail Media</a:t>
            </a:r>
            <a:endParaRPr lang="es-ES" dirty="0"/>
          </a:p>
        </p:txBody>
      </p:sp>
      <p:sp>
        <p:nvSpPr>
          <p:cNvPr id="15" name="Rectángulo 14"/>
          <p:cNvSpPr/>
          <p:nvPr/>
        </p:nvSpPr>
        <p:spPr>
          <a:xfrm>
            <a:off x="1384663" y="3008687"/>
            <a:ext cx="2412274" cy="46155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+3 pts hasta 36% de las ventas</a:t>
            </a:r>
            <a:endParaRPr lang="es-ES" dirty="0"/>
          </a:p>
        </p:txBody>
      </p:sp>
      <p:sp>
        <p:nvSpPr>
          <p:cNvPr id="17" name="Rectángulo 16"/>
          <p:cNvSpPr/>
          <p:nvPr/>
        </p:nvSpPr>
        <p:spPr>
          <a:xfrm>
            <a:off x="4728754" y="3034982"/>
            <a:ext cx="2412274" cy="46155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Crecimiento +26%</a:t>
            </a:r>
            <a:endParaRPr lang="es-ES" dirty="0"/>
          </a:p>
        </p:txBody>
      </p:sp>
      <p:sp>
        <p:nvSpPr>
          <p:cNvPr id="18" name="Rectángulo 17"/>
          <p:cNvSpPr/>
          <p:nvPr/>
        </p:nvSpPr>
        <p:spPr>
          <a:xfrm>
            <a:off x="8071103" y="2917371"/>
            <a:ext cx="2412274" cy="6144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+</a:t>
            </a:r>
            <a:r>
              <a:rPr lang="es-ES" sz="1600" dirty="0" smtClean="0"/>
              <a:t>96 tiendas Atacadao</a:t>
            </a:r>
          </a:p>
          <a:p>
            <a:pPr algn="ctr"/>
            <a:r>
              <a:rPr lang="es-ES" sz="1600" dirty="0" smtClean="0"/>
              <a:t>+653 tiendas conveniencia</a:t>
            </a:r>
            <a:endParaRPr lang="es-ES" sz="1600" dirty="0"/>
          </a:p>
        </p:txBody>
      </p:sp>
      <p:sp>
        <p:nvSpPr>
          <p:cNvPr id="19" name="Rectángulo 18"/>
          <p:cNvSpPr/>
          <p:nvPr/>
        </p:nvSpPr>
        <p:spPr>
          <a:xfrm>
            <a:off x="4728754" y="5643154"/>
            <a:ext cx="2412274" cy="544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Adquisición de Cora y Match en Francia</a:t>
            </a:r>
            <a:endParaRPr lang="es-ES" dirty="0"/>
          </a:p>
        </p:txBody>
      </p:sp>
      <p:sp>
        <p:nvSpPr>
          <p:cNvPr id="20" name="Rectángulo 19"/>
          <p:cNvSpPr/>
          <p:nvPr/>
        </p:nvSpPr>
        <p:spPr>
          <a:xfrm>
            <a:off x="8071103" y="5628343"/>
            <a:ext cx="2412274" cy="544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Joint Venture con Publicis</a:t>
            </a:r>
            <a:endParaRPr lang="es-ES" dirty="0"/>
          </a:p>
        </p:txBody>
      </p:sp>
      <p:sp>
        <p:nvSpPr>
          <p:cNvPr id="22" name="Rectángulo 21"/>
          <p:cNvSpPr/>
          <p:nvPr/>
        </p:nvSpPr>
        <p:spPr>
          <a:xfrm>
            <a:off x="1384663" y="5643153"/>
            <a:ext cx="2412274" cy="52978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/>
              <a:t>la integración avanza rápidamente 1.600 millones de sinergias de costes optimizadas</a:t>
            </a:r>
            <a:endParaRPr lang="es-ES" sz="12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120" y="6398079"/>
            <a:ext cx="19386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6"/>
    </mc:Choice>
    <mc:Fallback xmlns="">
      <p:transition spd="slow" advTm="3940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/>
          <a:srcRect l="24827" t="31012" r="7467" b="17429"/>
          <a:stretch/>
        </p:blipFill>
        <p:spPr>
          <a:xfrm>
            <a:off x="1349692" y="1502454"/>
            <a:ext cx="8996610" cy="385375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Julio 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82880" y="135417"/>
            <a:ext cx="8107680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Claves financieras 2023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62755" y="1585620"/>
            <a:ext cx="2211977" cy="74022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Ventas netas</a:t>
            </a:r>
            <a:endParaRPr lang="es-ES" b="1" dirty="0"/>
          </a:p>
        </p:txBody>
      </p:sp>
      <p:sp>
        <p:nvSpPr>
          <p:cNvPr id="8" name="Rectángulo 7"/>
          <p:cNvSpPr/>
          <p:nvPr/>
        </p:nvSpPr>
        <p:spPr>
          <a:xfrm>
            <a:off x="3642551" y="1585619"/>
            <a:ext cx="2211977" cy="74022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Resultados operativos</a:t>
            </a:r>
            <a:endParaRPr lang="es-ES" b="1" dirty="0"/>
          </a:p>
        </p:txBody>
      </p:sp>
      <p:sp>
        <p:nvSpPr>
          <p:cNvPr id="10" name="Rectángulo 9"/>
          <p:cNvSpPr/>
          <p:nvPr/>
        </p:nvSpPr>
        <p:spPr>
          <a:xfrm>
            <a:off x="5935410" y="1585619"/>
            <a:ext cx="2211977" cy="74022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Ahorro de costes</a:t>
            </a:r>
            <a:endParaRPr lang="es-ES" b="1" dirty="0"/>
          </a:p>
        </p:txBody>
      </p:sp>
      <p:sp>
        <p:nvSpPr>
          <p:cNvPr id="11" name="Rectángulo 10"/>
          <p:cNvSpPr/>
          <p:nvPr/>
        </p:nvSpPr>
        <p:spPr>
          <a:xfrm>
            <a:off x="1349692" y="3470912"/>
            <a:ext cx="2211977" cy="74022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Cash Flow</a:t>
            </a:r>
            <a:endParaRPr lang="es-ES" b="1" dirty="0"/>
          </a:p>
        </p:txBody>
      </p:sp>
      <p:sp>
        <p:nvSpPr>
          <p:cNvPr id="12" name="Rectángulo 11"/>
          <p:cNvSpPr/>
          <p:nvPr/>
        </p:nvSpPr>
        <p:spPr>
          <a:xfrm>
            <a:off x="3642551" y="3470912"/>
            <a:ext cx="2211977" cy="74022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Deuda neta Diciembre 2023</a:t>
            </a:r>
            <a:endParaRPr lang="es-ES" b="1" dirty="0"/>
          </a:p>
        </p:txBody>
      </p:sp>
      <p:sp>
        <p:nvSpPr>
          <p:cNvPr id="13" name="Rectángulo 12"/>
          <p:cNvSpPr/>
          <p:nvPr/>
        </p:nvSpPr>
        <p:spPr>
          <a:xfrm>
            <a:off x="8202144" y="1589972"/>
            <a:ext cx="2211977" cy="74022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Ganancias por acción</a:t>
            </a:r>
            <a:endParaRPr lang="es-ES" b="1" dirty="0"/>
          </a:p>
        </p:txBody>
      </p:sp>
      <p:sp>
        <p:nvSpPr>
          <p:cNvPr id="20" name="Rectángulo 19"/>
          <p:cNvSpPr/>
          <p:nvPr/>
        </p:nvSpPr>
        <p:spPr>
          <a:xfrm>
            <a:off x="5888437" y="3470912"/>
            <a:ext cx="2211977" cy="74022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Dividendos</a:t>
            </a:r>
            <a:endParaRPr lang="es-ES" b="1" dirty="0"/>
          </a:p>
        </p:txBody>
      </p:sp>
      <p:sp>
        <p:nvSpPr>
          <p:cNvPr id="21" name="Rectángulo 20"/>
          <p:cNvSpPr/>
          <p:nvPr/>
        </p:nvSpPr>
        <p:spPr>
          <a:xfrm>
            <a:off x="8202143" y="3470912"/>
            <a:ext cx="2211977" cy="74022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Recompra acciones</a:t>
            </a:r>
            <a:endParaRPr lang="es-ES" b="1" dirty="0"/>
          </a:p>
        </p:txBody>
      </p:sp>
      <p:sp>
        <p:nvSpPr>
          <p:cNvPr id="22" name="Rectángulo 21"/>
          <p:cNvSpPr/>
          <p:nvPr/>
        </p:nvSpPr>
        <p:spPr>
          <a:xfrm>
            <a:off x="6123568" y="2721653"/>
            <a:ext cx="1532708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solidFill>
                  <a:srgbClr val="0070C0"/>
                </a:solidFill>
              </a:rPr>
              <a:t>Objetivo de €1bn para 2024</a:t>
            </a:r>
            <a:endParaRPr lang="es-ES" sz="1200" dirty="0">
              <a:solidFill>
                <a:srgbClr val="0070C0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982185" y="4336869"/>
            <a:ext cx="1532708" cy="218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solidFill>
                  <a:srgbClr val="0070C0"/>
                </a:solidFill>
              </a:rPr>
              <a:t>Reducción de</a:t>
            </a:r>
            <a:endParaRPr lang="es-ES" sz="1200" dirty="0">
              <a:solidFill>
                <a:srgbClr val="0070C0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982185" y="4846537"/>
            <a:ext cx="1532708" cy="218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solidFill>
                  <a:srgbClr val="0070C0"/>
                </a:solidFill>
              </a:rPr>
              <a:t>A €2,560m</a:t>
            </a:r>
            <a:endParaRPr lang="es-ES" sz="1200" dirty="0">
              <a:solidFill>
                <a:srgbClr val="0070C0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123568" y="4898361"/>
            <a:ext cx="1532708" cy="218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solidFill>
                  <a:srgbClr val="0070C0"/>
                </a:solidFill>
              </a:rPr>
              <a:t>Vs. €0.56 en 2022</a:t>
            </a:r>
            <a:endParaRPr lang="es-ES" sz="1200" dirty="0">
              <a:solidFill>
                <a:srgbClr val="0070C0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8351578" y="4863319"/>
            <a:ext cx="1532708" cy="218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solidFill>
                  <a:srgbClr val="0070C0"/>
                </a:solidFill>
              </a:rPr>
              <a:t>vs. €800m en 2023.</a:t>
            </a:r>
            <a:endParaRPr lang="es-ES" sz="1200" dirty="0">
              <a:solidFill>
                <a:srgbClr val="0070C0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8440048" y="2825778"/>
            <a:ext cx="1532708" cy="218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solidFill>
                  <a:srgbClr val="0070C0"/>
                </a:solidFill>
              </a:rPr>
              <a:t>A €1.83</a:t>
            </a:r>
            <a:endParaRPr lang="es-ES" sz="1200" dirty="0">
              <a:solidFill>
                <a:srgbClr val="0070C0"/>
              </a:solidFill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120" y="6398079"/>
            <a:ext cx="19386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7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99"/>
    </mc:Choice>
    <mc:Fallback xmlns="">
      <p:transition spd="slow" advTm="3409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Abril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5429" y="89741"/>
            <a:ext cx="5930537" cy="47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Ventas 2023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09006" y="635726"/>
            <a:ext cx="5878285" cy="56323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Las ventas brutas </a:t>
            </a:r>
            <a:r>
              <a:rPr lang="es-ES" dirty="0" smtClean="0"/>
              <a:t>para todo el año 2023 aumentaron un </a:t>
            </a:r>
            <a:r>
              <a:rPr lang="es-ES" b="1" dirty="0" smtClean="0">
                <a:solidFill>
                  <a:srgbClr val="FF0000"/>
                </a:solidFill>
              </a:rPr>
              <a:t>+10,4% </a:t>
            </a:r>
            <a:r>
              <a:rPr lang="es-ES" dirty="0" smtClean="0"/>
              <a:t>en términos LFL. Las ventas del grupo (IVA incluido) totalizaron </a:t>
            </a:r>
            <a:r>
              <a:rPr lang="es-ES" b="1" dirty="0" smtClean="0">
                <a:solidFill>
                  <a:srgbClr val="FF0000"/>
                </a:solidFill>
              </a:rPr>
              <a:t>94.132 millones de euros </a:t>
            </a:r>
            <a:r>
              <a:rPr lang="es-ES" dirty="0" smtClean="0"/>
              <a:t>antes de la NIC 29, un aumento del </a:t>
            </a:r>
            <a:r>
              <a:rPr lang="es-ES" b="1" dirty="0" smtClean="0">
                <a:solidFill>
                  <a:srgbClr val="FF0000"/>
                </a:solidFill>
              </a:rPr>
              <a:t>+9,3% </a:t>
            </a:r>
            <a:r>
              <a:rPr lang="es-ES" dirty="0" smtClean="0"/>
              <a:t>a tipos de cambio constantes. Este incremento incluye el +1,4% el efecto de ampliación y alcance, el efecto calendario del -0,2% y el efecto gasolina del -2,5%. Después de tener en cuenta una efecto cambiario negativo del -5,7%, debido principalmente a la depreciación del Peso Argentino, la variación total en las ventas fueron +3,5%.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Las ventas netas </a:t>
            </a:r>
            <a:r>
              <a:rPr lang="es-ES" dirty="0" smtClean="0"/>
              <a:t>ascendieron a </a:t>
            </a:r>
            <a:r>
              <a:rPr lang="es-ES" b="1" dirty="0" smtClean="0">
                <a:solidFill>
                  <a:srgbClr val="FF0000"/>
                </a:solidFill>
              </a:rPr>
              <a:t>83.270 millones de euros</a:t>
            </a:r>
            <a:r>
              <a:rPr lang="es-E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El margen bruto </a:t>
            </a:r>
            <a:r>
              <a:rPr lang="es-ES" dirty="0" smtClean="0"/>
              <a:t>se situó en el </a:t>
            </a:r>
            <a:r>
              <a:rPr lang="es-ES" b="1" dirty="0" smtClean="0">
                <a:solidFill>
                  <a:srgbClr val="FF0000"/>
                </a:solidFill>
              </a:rPr>
              <a:t>20,0% </a:t>
            </a:r>
            <a:r>
              <a:rPr lang="es-ES" dirty="0" smtClean="0"/>
              <a:t>de las ventas netas, una caída de -7 puntos básicos. Este cambio refleja notablemente la evolución del cambio en la mezcla de tiendas integradas/franquicias.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Los costos de distribución </a:t>
            </a:r>
            <a:r>
              <a:rPr lang="es-ES" dirty="0" smtClean="0"/>
              <a:t>representaron el </a:t>
            </a:r>
            <a:r>
              <a:rPr lang="es-ES" b="1" dirty="0" smtClean="0">
                <a:solidFill>
                  <a:srgbClr val="FF0000"/>
                </a:solidFill>
              </a:rPr>
              <a:t>14,8%</a:t>
            </a:r>
            <a:r>
              <a:rPr lang="es-ES" dirty="0" smtClean="0"/>
              <a:t> de las ventas netas, </a:t>
            </a:r>
            <a:r>
              <a:rPr lang="es-ES" b="1" dirty="0" smtClean="0">
                <a:solidFill>
                  <a:srgbClr val="FF0000"/>
                </a:solidFill>
              </a:rPr>
              <a:t>+12 puntos básicos </a:t>
            </a:r>
            <a:r>
              <a:rPr lang="es-ES" dirty="0" smtClean="0"/>
              <a:t>frente a 2022 debido a la fuerte inflación de costos, especialmente en energía (+c.170M€ respecto a 2022), compensando el buen impulso de ventas y los planes de ahorro de costes.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1932" t="24725" r="4484" b="11820"/>
          <a:stretch/>
        </p:blipFill>
        <p:spPr>
          <a:xfrm>
            <a:off x="6177617" y="1846218"/>
            <a:ext cx="6014383" cy="29173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120" y="6398079"/>
            <a:ext cx="19386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6"/>
    </mc:Choice>
    <mc:Fallback xmlns="">
      <p:transition spd="slow" advTm="3940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Abril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70263" y="156754"/>
            <a:ext cx="5930537" cy="47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Ventas 2023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82880" y="747123"/>
            <a:ext cx="4554582" cy="53553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b="1" dirty="0" smtClean="0"/>
              <a:t>El resultado operativo recurrente </a:t>
            </a:r>
            <a:r>
              <a:rPr lang="es-ES" dirty="0" smtClean="0"/>
              <a:t>antes de amortizaciones y (EBITDA) ascendió </a:t>
            </a:r>
            <a:r>
              <a:rPr lang="es-ES" b="1" dirty="0" smtClean="0">
                <a:solidFill>
                  <a:srgbClr val="FF0000"/>
                </a:solidFill>
              </a:rPr>
              <a:t>a 4.459 millones de euros</a:t>
            </a:r>
            <a:r>
              <a:rPr lang="es-ES" dirty="0" smtClean="0"/>
              <a:t>, lo que supone un descenso de (54) millones de euros. Aumentó un +8,9% </a:t>
            </a:r>
            <a:r>
              <a:rPr lang="es-ES" dirty="0" smtClean="0"/>
              <a:t>en tipo </a:t>
            </a:r>
            <a:r>
              <a:rPr lang="es-ES" dirty="0" smtClean="0"/>
              <a:t>de cambio constante, en particular gracias a una fuerte disciplina de costes.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b="1" dirty="0" smtClean="0"/>
              <a:t>Los ingresos no corrientes </a:t>
            </a:r>
            <a:r>
              <a:rPr lang="es-ES" dirty="0" smtClean="0"/>
              <a:t>ascendieron a </a:t>
            </a:r>
            <a:r>
              <a:rPr lang="es-ES" b="1" dirty="0" smtClean="0">
                <a:solidFill>
                  <a:srgbClr val="FF0000"/>
                </a:solidFill>
              </a:rPr>
              <a:t>558 </a:t>
            </a:r>
            <a:r>
              <a:rPr lang="es-ES" b="1" dirty="0" smtClean="0">
                <a:solidFill>
                  <a:srgbClr val="FF0000"/>
                </a:solidFill>
              </a:rPr>
              <a:t>millones de euros</a:t>
            </a:r>
            <a:r>
              <a:rPr lang="es-ES" dirty="0" smtClean="0"/>
              <a:t>, frente a 36 millones de euros en 2022, impulsados ​​por mayores provisiones vinculadas </a:t>
            </a:r>
            <a:r>
              <a:rPr lang="es-ES" dirty="0" smtClean="0"/>
              <a:t>a proyectos </a:t>
            </a:r>
            <a:r>
              <a:rPr lang="es-ES" dirty="0" smtClean="0"/>
              <a:t>de reorganización en el contexto de la mutualización europea y deterioro de activos en Brasil (esencialmente no en efectivo) en caso de cierre de tiendas.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b="1" dirty="0" smtClean="0"/>
              <a:t>El beneficio neto</a:t>
            </a:r>
            <a:r>
              <a:rPr lang="es-ES" dirty="0" smtClean="0"/>
              <a:t>, participación del Grupo, ascendió a </a:t>
            </a:r>
            <a:r>
              <a:rPr lang="es-ES" b="1" dirty="0" smtClean="0">
                <a:solidFill>
                  <a:srgbClr val="FF0000"/>
                </a:solidFill>
              </a:rPr>
              <a:t>1.659 millones de euros</a:t>
            </a:r>
            <a:r>
              <a:rPr lang="es-ES" dirty="0" smtClean="0"/>
              <a:t>, frente a 1.348 millones de euros en 2022 </a:t>
            </a:r>
            <a:r>
              <a:rPr lang="es-ES" b="1" dirty="0" smtClean="0">
                <a:solidFill>
                  <a:srgbClr val="FF0000"/>
                </a:solidFill>
              </a:rPr>
              <a:t>(+23%).</a:t>
            </a:r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0404" t="17701" r="4486" b="10981"/>
          <a:stretch/>
        </p:blipFill>
        <p:spPr>
          <a:xfrm>
            <a:off x="5286104" y="271200"/>
            <a:ext cx="5904411" cy="31535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0102" t="17208" r="4021" b="9507"/>
          <a:stretch/>
        </p:blipFill>
        <p:spPr>
          <a:xfrm>
            <a:off x="5355772" y="3493562"/>
            <a:ext cx="5834743" cy="31699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1167" y="240154"/>
            <a:ext cx="19386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6"/>
    </mc:Choice>
    <mc:Fallback xmlns="">
      <p:transition spd="slow" advTm="3940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760" y="6482080"/>
            <a:ext cx="93472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2880" y="6574536"/>
            <a:ext cx="1682496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002060"/>
                </a:solidFill>
              </a:rPr>
              <a:t>Abril 2023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74468" y="0"/>
            <a:ext cx="7428412" cy="47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ROI penalizado por la integración del grupo BIG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82880" y="543287"/>
            <a:ext cx="5199017" cy="5909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/>
              <a:t>Al mismo tiempo, el Grupo logró preservar su modelo económico, gracias a una fuerte disciplina de costes y los efectos beneficiosos del despliegue del plan Carrefour 2026. Con un ahorro de 1.060 millones de euros en 2023, su objetivo se alcanzó la cifra de 1.000 millones de euros. </a:t>
            </a:r>
          </a:p>
          <a:p>
            <a:r>
              <a:rPr lang="es-ES" dirty="0" smtClean="0"/>
              <a:t>El </a:t>
            </a:r>
            <a:r>
              <a:rPr lang="es-ES" b="1" dirty="0" smtClean="0"/>
              <a:t>ROI</a:t>
            </a:r>
            <a:r>
              <a:rPr lang="es-ES" dirty="0" smtClean="0"/>
              <a:t> presenta un descenso del </a:t>
            </a:r>
            <a:r>
              <a:rPr lang="es-ES" b="1" dirty="0" smtClean="0">
                <a:solidFill>
                  <a:srgbClr val="FF0000"/>
                </a:solidFill>
              </a:rPr>
              <a:t>-4,7%, </a:t>
            </a:r>
            <a:r>
              <a:rPr lang="es-ES" dirty="0" smtClean="0"/>
              <a:t>hasta </a:t>
            </a:r>
            <a:r>
              <a:rPr lang="es-ES" b="1" dirty="0" smtClean="0">
                <a:solidFill>
                  <a:srgbClr val="FF0000"/>
                </a:solidFill>
              </a:rPr>
              <a:t>2.264M€</a:t>
            </a:r>
            <a:r>
              <a:rPr lang="es-ES" dirty="0" smtClean="0"/>
              <a:t>, debido principalmente a las operaciones en Latinoamérica (ROI de 763 M€ vs 1.005 M€ en 2022), penalizado por los costes ligados a la integración del Grupo BIG en Brasil y la devaluación del peso argentino en diciembre, que lastra la rentabilidad de 2023 en aproximadamente 60 millones de euros.</a:t>
            </a:r>
          </a:p>
          <a:p>
            <a:r>
              <a:rPr lang="es-ES" dirty="0" smtClean="0"/>
              <a:t>Excluyendo efectos cambiarios, el ROI del Grupo aumentó un +10% en 2023. Las GRANDES tiendas convertidas a </a:t>
            </a:r>
            <a:r>
              <a:rPr lang="es-ES" b="1" dirty="0" smtClean="0"/>
              <a:t>Atacadao</a:t>
            </a:r>
            <a:r>
              <a:rPr lang="es-ES" dirty="0" smtClean="0"/>
              <a:t> registraron resultados positivos, con ventas LFL aumentando </a:t>
            </a:r>
            <a:r>
              <a:rPr lang="es-ES" b="1" dirty="0" smtClean="0">
                <a:solidFill>
                  <a:srgbClr val="FF0000"/>
                </a:solidFill>
              </a:rPr>
              <a:t>+17% </a:t>
            </a:r>
            <a:r>
              <a:rPr lang="es-ES" dirty="0" smtClean="0"/>
              <a:t>y un margen EBITDA del 5% en el cuarto trimestre. En Francia, el retorno de la inversión aumentó considerablemente en +18,5%, con un margen de +37 puntos básicos hasta el 2,6% en 2023.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2975" t="37434" r="9561" b="22834"/>
          <a:stretch/>
        </p:blipFill>
        <p:spPr>
          <a:xfrm>
            <a:off x="5520283" y="1759130"/>
            <a:ext cx="6440609" cy="27083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120" y="6398079"/>
            <a:ext cx="19386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6"/>
    </mc:Choice>
    <mc:Fallback xmlns="">
      <p:transition spd="slow" advTm="3940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1597</Words>
  <Application>Microsoft Office PowerPoint</Application>
  <PresentationFormat>Panorámica</PresentationFormat>
  <Paragraphs>112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 User</dc:creator>
  <cp:lastModifiedBy>Windows User</cp:lastModifiedBy>
  <cp:revision>17</cp:revision>
  <dcterms:created xsi:type="dcterms:W3CDTF">2024-04-24T21:31:01Z</dcterms:created>
  <dcterms:modified xsi:type="dcterms:W3CDTF">2024-04-25T00:09:42Z</dcterms:modified>
</cp:coreProperties>
</file>